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60" r:id="rId5"/>
    <p:sldId id="265" r:id="rId6"/>
    <p:sldId id="259" r:id="rId7"/>
    <p:sldId id="266" r:id="rId8"/>
    <p:sldId id="267" r:id="rId9"/>
    <p:sldId id="268" r:id="rId10"/>
    <p:sldId id="261" r:id="rId11"/>
    <p:sldId id="262" r:id="rId12"/>
    <p:sldId id="263" r:id="rId13"/>
    <p:sldId id="264" r:id="rId14"/>
  </p:sldIdLst>
  <p:sldSz cx="18288000" cy="10287000"/>
  <p:notesSz cx="6858000" cy="9144000"/>
  <p:embeddedFontLst>
    <p:embeddedFont>
      <p:font typeface="Archivo Black" panose="020B0604020202020204"/>
      <p:regular r:id="rId15"/>
    </p:embeddedFont>
    <p:embeddedFont>
      <p:font typeface="Livvic Heavy" panose="020B0604020202020204" charset="0"/>
      <p:regular r:id="rId16"/>
    </p:embeddedFont>
    <p:embeddedFont>
      <p:font typeface="Livvic Heavy Italics" panose="020B0604020202020204" charset="0"/>
      <p:regular r:id="rId17"/>
    </p:embeddedFont>
    <p:embeddedFont>
      <p:font typeface="Montserrat Light Bold"/>
      <p:regular r:id="rId18"/>
    </p:embeddedFont>
    <p:embeddedFont>
      <p:font typeface="Poppins" panose="00000500000000000000" pitchFamily="2" charset="0"/>
      <p:regular r:id="rId19"/>
      <p:bold r:id="rId20"/>
      <p:italic r:id="rId21"/>
      <p:boldItalic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1" d="100"/>
          <a:sy n="51" d="100"/>
        </p:scale>
        <p:origin x="898"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s>
</file>

<file path=ppt/media/image1.png>
</file>

<file path=ppt/media/image10.png>
</file>

<file path=ppt/media/image11.jpeg>
</file>

<file path=ppt/media/image12.png>
</file>

<file path=ppt/media/image13.png>
</file>

<file path=ppt/media/image14.png>
</file>

<file path=ppt/media/image15.png>
</file>

<file path=ppt/media/image16.jpeg>
</file>

<file path=ppt/media/image17.jpeg>
</file>

<file path=ppt/media/image2.svg>
</file>

<file path=ppt/media/image3.jpe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6/20/2024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1.jpe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6.jpe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7.jpe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9879134" y="-4206817"/>
            <a:ext cx="12697679" cy="12697679"/>
          </a:xfrm>
          <a:custGeom>
            <a:avLst/>
            <a:gdLst/>
            <a:ahLst/>
            <a:cxnLst/>
            <a:rect l="l" t="t" r="r" b="b"/>
            <a:pathLst>
              <a:path w="12697679" h="12697679">
                <a:moveTo>
                  <a:pt x="0" y="0"/>
                </a:moveTo>
                <a:lnTo>
                  <a:pt x="12697679" y="0"/>
                </a:lnTo>
                <a:lnTo>
                  <a:pt x="12697679" y="12697679"/>
                </a:lnTo>
                <a:lnTo>
                  <a:pt x="0" y="1269767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3" name="Freeform 3"/>
          <p:cNvSpPr/>
          <p:nvPr/>
        </p:nvSpPr>
        <p:spPr>
          <a:xfrm>
            <a:off x="10629713" y="-3456239"/>
            <a:ext cx="11196522" cy="11196522"/>
          </a:xfrm>
          <a:custGeom>
            <a:avLst/>
            <a:gdLst/>
            <a:ahLst/>
            <a:cxnLst/>
            <a:rect l="l" t="t" r="r" b="b"/>
            <a:pathLst>
              <a:path w="11196522" h="11196522">
                <a:moveTo>
                  <a:pt x="0" y="0"/>
                </a:moveTo>
                <a:lnTo>
                  <a:pt x="11196521" y="0"/>
                </a:lnTo>
                <a:lnTo>
                  <a:pt x="11196521" y="11196522"/>
                </a:lnTo>
                <a:lnTo>
                  <a:pt x="0" y="11196522"/>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4" name="Freeform 4"/>
          <p:cNvSpPr/>
          <p:nvPr/>
        </p:nvSpPr>
        <p:spPr>
          <a:xfrm>
            <a:off x="11341468" y="-2744483"/>
            <a:ext cx="9773010" cy="9773010"/>
          </a:xfrm>
          <a:custGeom>
            <a:avLst/>
            <a:gdLst/>
            <a:ahLst/>
            <a:cxnLst/>
            <a:rect l="l" t="t" r="r" b="b"/>
            <a:pathLst>
              <a:path w="9773010" h="9773010">
                <a:moveTo>
                  <a:pt x="0" y="0"/>
                </a:moveTo>
                <a:lnTo>
                  <a:pt x="9773011" y="0"/>
                </a:lnTo>
                <a:lnTo>
                  <a:pt x="9773011" y="9773010"/>
                </a:lnTo>
                <a:lnTo>
                  <a:pt x="0" y="9773010"/>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5" name="Freeform 5"/>
          <p:cNvSpPr/>
          <p:nvPr/>
        </p:nvSpPr>
        <p:spPr>
          <a:xfrm>
            <a:off x="-4449021" y="8597376"/>
            <a:ext cx="7242399" cy="7242399"/>
          </a:xfrm>
          <a:custGeom>
            <a:avLst/>
            <a:gdLst/>
            <a:ahLst/>
            <a:cxnLst/>
            <a:rect l="l" t="t" r="r" b="b"/>
            <a:pathLst>
              <a:path w="7242399" h="7242399">
                <a:moveTo>
                  <a:pt x="0" y="0"/>
                </a:moveTo>
                <a:lnTo>
                  <a:pt x="7242399" y="0"/>
                </a:lnTo>
                <a:lnTo>
                  <a:pt x="7242399" y="7242399"/>
                </a:lnTo>
                <a:lnTo>
                  <a:pt x="0" y="724239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6" name="Freeform 6"/>
          <p:cNvSpPr/>
          <p:nvPr/>
        </p:nvSpPr>
        <p:spPr>
          <a:xfrm>
            <a:off x="-4037407" y="8112260"/>
            <a:ext cx="7242399" cy="7242399"/>
          </a:xfrm>
          <a:custGeom>
            <a:avLst/>
            <a:gdLst/>
            <a:ahLst/>
            <a:cxnLst/>
            <a:rect l="l" t="t" r="r" b="b"/>
            <a:pathLst>
              <a:path w="7242399" h="7242399">
                <a:moveTo>
                  <a:pt x="0" y="0"/>
                </a:moveTo>
                <a:lnTo>
                  <a:pt x="7242399" y="0"/>
                </a:lnTo>
                <a:lnTo>
                  <a:pt x="7242399" y="7242399"/>
                </a:lnTo>
                <a:lnTo>
                  <a:pt x="0" y="724239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7" name="Freeform 7"/>
          <p:cNvSpPr/>
          <p:nvPr/>
        </p:nvSpPr>
        <p:spPr>
          <a:xfrm>
            <a:off x="-4845934" y="9082492"/>
            <a:ext cx="7242399" cy="7242399"/>
          </a:xfrm>
          <a:custGeom>
            <a:avLst/>
            <a:gdLst/>
            <a:ahLst/>
            <a:cxnLst/>
            <a:rect l="l" t="t" r="r" b="b"/>
            <a:pathLst>
              <a:path w="7242399" h="7242399">
                <a:moveTo>
                  <a:pt x="0" y="0"/>
                </a:moveTo>
                <a:lnTo>
                  <a:pt x="7242399" y="0"/>
                </a:lnTo>
                <a:lnTo>
                  <a:pt x="7242399" y="7242399"/>
                </a:lnTo>
                <a:lnTo>
                  <a:pt x="0" y="724239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grpSp>
        <p:nvGrpSpPr>
          <p:cNvPr id="8" name="Group 8"/>
          <p:cNvGrpSpPr/>
          <p:nvPr/>
        </p:nvGrpSpPr>
        <p:grpSpPr>
          <a:xfrm>
            <a:off x="11941926" y="-2144025"/>
            <a:ext cx="8572095" cy="8572095"/>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10" name="TextBox 10"/>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3939858" y="-3865172"/>
            <a:ext cx="6224073" cy="6224073"/>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2666CF"/>
              </a:solidFill>
              <a:prstDash val="solid"/>
              <a:miter/>
            </a:ln>
          </p:spPr>
        </p:sp>
        <p:sp>
          <p:nvSpPr>
            <p:cNvPr id="13" name="TextBox 13"/>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14" name="Group 14"/>
          <p:cNvGrpSpPr/>
          <p:nvPr/>
        </p:nvGrpSpPr>
        <p:grpSpPr>
          <a:xfrm>
            <a:off x="11454403" y="8847190"/>
            <a:ext cx="4961429" cy="4961429"/>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2666CF"/>
              </a:solidFill>
              <a:prstDash val="solid"/>
              <a:miter/>
            </a:ln>
          </p:spPr>
        </p:sp>
        <p:sp>
          <p:nvSpPr>
            <p:cNvPr id="16" name="TextBox 16"/>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17" name="Group 17"/>
          <p:cNvGrpSpPr/>
          <p:nvPr/>
        </p:nvGrpSpPr>
        <p:grpSpPr>
          <a:xfrm>
            <a:off x="12709808" y="-1376129"/>
            <a:ext cx="7036331" cy="7036303"/>
            <a:chOff x="0" y="0"/>
            <a:chExt cx="6350000" cy="6349975"/>
          </a:xfrm>
        </p:grpSpPr>
        <p:sp>
          <p:nvSpPr>
            <p:cNvPr id="18" name="Freeform 18"/>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l="-24976" r="-24976"/>
              </a:stretch>
            </a:blipFill>
          </p:spPr>
        </p:sp>
      </p:grpSp>
      <p:grpSp>
        <p:nvGrpSpPr>
          <p:cNvPr id="19" name="Group 19"/>
          <p:cNvGrpSpPr/>
          <p:nvPr/>
        </p:nvGrpSpPr>
        <p:grpSpPr>
          <a:xfrm>
            <a:off x="1615473" y="619052"/>
            <a:ext cx="451662" cy="451662"/>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21" name="TextBox 21"/>
            <p:cNvSpPr txBox="1"/>
            <p:nvPr/>
          </p:nvSpPr>
          <p:spPr>
            <a:xfrm>
              <a:off x="76200" y="19050"/>
              <a:ext cx="660400" cy="717550"/>
            </a:xfrm>
            <a:prstGeom prst="rect">
              <a:avLst/>
            </a:prstGeom>
          </p:spPr>
          <p:txBody>
            <a:bodyPr lIns="50800" tIns="50800" rIns="50800" bIns="50800" rtlCol="0" anchor="ctr"/>
            <a:lstStyle/>
            <a:p>
              <a:pPr algn="ctr">
                <a:lnSpc>
                  <a:spcPts val="2659"/>
                </a:lnSpc>
              </a:pPr>
              <a:endParaRPr/>
            </a:p>
          </p:txBody>
        </p:sp>
      </p:grpSp>
      <p:grpSp>
        <p:nvGrpSpPr>
          <p:cNvPr id="22" name="Group 22"/>
          <p:cNvGrpSpPr/>
          <p:nvPr/>
        </p:nvGrpSpPr>
        <p:grpSpPr>
          <a:xfrm>
            <a:off x="15626996" y="9555207"/>
            <a:ext cx="451662" cy="451662"/>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24" name="TextBox 24"/>
            <p:cNvSpPr txBox="1"/>
            <p:nvPr/>
          </p:nvSpPr>
          <p:spPr>
            <a:xfrm>
              <a:off x="76200" y="19050"/>
              <a:ext cx="660400" cy="717550"/>
            </a:xfrm>
            <a:prstGeom prst="rect">
              <a:avLst/>
            </a:prstGeom>
          </p:spPr>
          <p:txBody>
            <a:bodyPr lIns="50800" tIns="50800" rIns="50800" bIns="50800" rtlCol="0" anchor="ctr"/>
            <a:lstStyle/>
            <a:p>
              <a:pPr algn="ctr">
                <a:lnSpc>
                  <a:spcPts val="2659"/>
                </a:lnSpc>
              </a:pPr>
              <a:endParaRPr/>
            </a:p>
          </p:txBody>
        </p:sp>
      </p:grpSp>
      <p:sp>
        <p:nvSpPr>
          <p:cNvPr id="26" name="TextBox 26"/>
          <p:cNvSpPr txBox="1"/>
          <p:nvPr/>
        </p:nvSpPr>
        <p:spPr>
          <a:xfrm>
            <a:off x="762000" y="3579494"/>
            <a:ext cx="12268200" cy="3257302"/>
          </a:xfrm>
          <a:prstGeom prst="rect">
            <a:avLst/>
          </a:prstGeom>
        </p:spPr>
        <p:txBody>
          <a:bodyPr wrap="square" lIns="0" tIns="0" rIns="0" bIns="0" rtlCol="0" anchor="t">
            <a:spAutoFit/>
          </a:bodyPr>
          <a:lstStyle/>
          <a:p>
            <a:pPr algn="l">
              <a:lnSpc>
                <a:spcPts val="12720"/>
              </a:lnSpc>
            </a:pPr>
            <a:r>
              <a:rPr lang="en-US" sz="12000" b="1" spc="612" dirty="0">
                <a:solidFill>
                  <a:srgbClr val="F5F2E7"/>
                </a:solidFill>
                <a:latin typeface="Archivo Black" panose="020B0604020202020204" charset="0"/>
              </a:rPr>
              <a:t>SQL PROJECT BANK CRM</a:t>
            </a:r>
          </a:p>
        </p:txBody>
      </p:sp>
      <p:sp>
        <p:nvSpPr>
          <p:cNvPr id="30" name="Text Placeholder 8">
            <a:extLst>
              <a:ext uri="{FF2B5EF4-FFF2-40B4-BE49-F238E27FC236}">
                <a16:creationId xmlns:a16="http://schemas.microsoft.com/office/drawing/2014/main" id="{485E0237-B9A1-0B58-E0AA-05EF84817EB4}"/>
              </a:ext>
            </a:extLst>
          </p:cNvPr>
          <p:cNvSpPr>
            <a:spLocks noGrp="1"/>
          </p:cNvSpPr>
          <p:nvPr/>
        </p:nvSpPr>
        <p:spPr>
          <a:xfrm>
            <a:off x="914400" y="7314524"/>
            <a:ext cx="3352800" cy="425759"/>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Font typeface="Arial" panose="020B0604020202020204" pitchFamily="34" charset="0"/>
              <a:buNone/>
              <a:defRPr sz="1800" b="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200" b="1" u="sng" dirty="0">
                <a:latin typeface="Poppins" panose="00000500000000000000" pitchFamily="2" charset="0"/>
                <a:cs typeface="Poppins" panose="00000500000000000000" pitchFamily="2" charset="0"/>
              </a:rPr>
              <a:t>Ravneet Singh</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4" name="Freeform 4"/>
          <p:cNvSpPr/>
          <p:nvPr/>
        </p:nvSpPr>
        <p:spPr>
          <a:xfrm>
            <a:off x="9144000" y="-3480380"/>
            <a:ext cx="16628469" cy="16628469"/>
          </a:xfrm>
          <a:custGeom>
            <a:avLst/>
            <a:gdLst/>
            <a:ahLst/>
            <a:cxnLst/>
            <a:rect l="l" t="t" r="r" b="b"/>
            <a:pathLst>
              <a:path w="16628469" h="16628469">
                <a:moveTo>
                  <a:pt x="0" y="0"/>
                </a:moveTo>
                <a:lnTo>
                  <a:pt x="16628469" y="0"/>
                </a:lnTo>
                <a:lnTo>
                  <a:pt x="16628469" y="16628469"/>
                </a:lnTo>
                <a:lnTo>
                  <a:pt x="0" y="1662846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grpSp>
        <p:nvGrpSpPr>
          <p:cNvPr id="5" name="Group 5"/>
          <p:cNvGrpSpPr/>
          <p:nvPr/>
        </p:nvGrpSpPr>
        <p:grpSpPr>
          <a:xfrm>
            <a:off x="9729956" y="-2334216"/>
            <a:ext cx="14336141" cy="14336141"/>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0324121" y="-1399190"/>
            <a:ext cx="12466140" cy="12466090"/>
            <a:chOff x="0" y="0"/>
            <a:chExt cx="6350000" cy="6349975"/>
          </a:xfrm>
        </p:grpSpPr>
        <p:sp>
          <p:nvSpPr>
            <p:cNvPr id="9" name="Freeform 9"/>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l="-16666" r="-16666"/>
              </a:stretch>
            </a:blipFill>
          </p:spPr>
        </p:sp>
      </p:grpSp>
      <p:sp>
        <p:nvSpPr>
          <p:cNvPr id="10" name="TextBox 10"/>
          <p:cNvSpPr txBox="1"/>
          <p:nvPr/>
        </p:nvSpPr>
        <p:spPr>
          <a:xfrm>
            <a:off x="1028700" y="1133475"/>
            <a:ext cx="8725098" cy="802015"/>
          </a:xfrm>
          <a:prstGeom prst="rect">
            <a:avLst/>
          </a:prstGeom>
        </p:spPr>
        <p:txBody>
          <a:bodyPr lIns="0" tIns="0" rIns="0" bIns="0" rtlCol="0" anchor="t">
            <a:spAutoFit/>
          </a:bodyPr>
          <a:lstStyle/>
          <a:p>
            <a:pPr algn="l">
              <a:lnSpc>
                <a:spcPts val="6060"/>
              </a:lnSpc>
            </a:pPr>
            <a:r>
              <a:rPr lang="en-US" sz="6000" dirty="0">
                <a:solidFill>
                  <a:srgbClr val="FFFFFF"/>
                </a:solidFill>
                <a:latin typeface="Livvic Heavy Italics"/>
              </a:rPr>
              <a:t>RECOMMENDATION</a:t>
            </a:r>
          </a:p>
        </p:txBody>
      </p:sp>
      <p:sp>
        <p:nvSpPr>
          <p:cNvPr id="11" name="TextBox 11"/>
          <p:cNvSpPr txBox="1"/>
          <p:nvPr/>
        </p:nvSpPr>
        <p:spPr>
          <a:xfrm>
            <a:off x="685800" y="3238500"/>
            <a:ext cx="8362485" cy="3534173"/>
          </a:xfrm>
          <a:prstGeom prst="rect">
            <a:avLst/>
          </a:prstGeom>
        </p:spPr>
        <p:txBody>
          <a:bodyPr wrap="square" lIns="0" tIns="0" rIns="0" bIns="0" rtlCol="0" anchor="t">
            <a:spAutoFit/>
          </a:bodyPr>
          <a:lstStyle/>
          <a:p>
            <a:pPr marL="342900" indent="-342900" algn="l">
              <a:lnSpc>
                <a:spcPts val="2125"/>
              </a:lnSpc>
              <a:buFont typeface="Arial" panose="020B0604020202020204" pitchFamily="34" charset="0"/>
              <a:buChar char="•"/>
            </a:pPr>
            <a:r>
              <a:rPr lang="en-US" sz="2800" dirty="0">
                <a:solidFill>
                  <a:srgbClr val="FFFFFF"/>
                </a:solidFill>
                <a:latin typeface="Poppins"/>
              </a:rPr>
              <a:t>Enhance credit score monitoring and management practices to improve churn rankings and customer loyalty.</a:t>
            </a:r>
          </a:p>
          <a:p>
            <a:pPr marL="342900" indent="-342900" algn="l">
              <a:lnSpc>
                <a:spcPts val="2125"/>
              </a:lnSpc>
              <a:buFont typeface="Arial" panose="020B0604020202020204" pitchFamily="34" charset="0"/>
              <a:buChar char="•"/>
            </a:pPr>
            <a:endParaRPr lang="en-US" sz="2800" dirty="0">
              <a:solidFill>
                <a:srgbClr val="FFFFFF"/>
              </a:solidFill>
              <a:latin typeface="Poppins"/>
            </a:endParaRPr>
          </a:p>
          <a:p>
            <a:pPr marL="342900" indent="-342900">
              <a:lnSpc>
                <a:spcPts val="2125"/>
              </a:lnSpc>
              <a:buFont typeface="Arial" panose="020B0604020202020204" pitchFamily="34" charset="0"/>
              <a:buChar char="•"/>
            </a:pPr>
            <a:r>
              <a:rPr lang="en-US" sz="2800" dirty="0">
                <a:solidFill>
                  <a:srgbClr val="FFFFFF"/>
                </a:solidFill>
                <a:latin typeface="Poppins"/>
              </a:rPr>
              <a:t>Conduct further investigation into outliers in account balances to understand underlying reasons and tailor retention efforts accordingly.</a:t>
            </a:r>
          </a:p>
          <a:p>
            <a:pPr marL="342900" indent="-342900">
              <a:lnSpc>
                <a:spcPts val="2125"/>
              </a:lnSpc>
              <a:buFont typeface="Arial" panose="020B0604020202020204" pitchFamily="34" charset="0"/>
              <a:buChar char="•"/>
            </a:pPr>
            <a:endParaRPr lang="en-US" sz="2800" dirty="0">
              <a:solidFill>
                <a:srgbClr val="FFFFFF"/>
              </a:solidFill>
              <a:latin typeface="Poppins"/>
            </a:endParaRPr>
          </a:p>
          <a:p>
            <a:pPr marL="342900" indent="-342900">
              <a:lnSpc>
                <a:spcPts val="2125"/>
              </a:lnSpc>
              <a:buFont typeface="Arial" panose="020B0604020202020204" pitchFamily="34" charset="0"/>
              <a:buChar char="•"/>
            </a:pPr>
            <a:r>
              <a:rPr lang="en-US" sz="2800" dirty="0">
                <a:solidFill>
                  <a:srgbClr val="FFFFFF"/>
                </a:solidFill>
                <a:latin typeface="Poppins"/>
              </a:rPr>
              <a:t>Implement targeted retention strategies based on age group churn rates to address specific demographic needs and preferences.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4" name="TextBox 4"/>
          <p:cNvSpPr txBox="1"/>
          <p:nvPr/>
        </p:nvSpPr>
        <p:spPr>
          <a:xfrm>
            <a:off x="4495800" y="342900"/>
            <a:ext cx="9296400" cy="991875"/>
          </a:xfrm>
          <a:prstGeom prst="rect">
            <a:avLst/>
          </a:prstGeom>
        </p:spPr>
        <p:txBody>
          <a:bodyPr wrap="square" lIns="0" tIns="0" rIns="0" bIns="0" rtlCol="0" anchor="t">
            <a:spAutoFit/>
          </a:bodyPr>
          <a:lstStyle/>
          <a:p>
            <a:pPr algn="l">
              <a:lnSpc>
                <a:spcPts val="8399"/>
              </a:lnSpc>
            </a:pPr>
            <a:r>
              <a:rPr lang="en-US" sz="5999" dirty="0">
                <a:solidFill>
                  <a:srgbClr val="FFFFFF"/>
                </a:solidFill>
                <a:latin typeface="Livvic Heavy"/>
              </a:rPr>
              <a:t>POWER BI DASHBOARD</a:t>
            </a:r>
          </a:p>
        </p:txBody>
      </p:sp>
      <p:pic>
        <p:nvPicPr>
          <p:cNvPr id="21" name="Picture 20">
            <a:extLst>
              <a:ext uri="{FF2B5EF4-FFF2-40B4-BE49-F238E27FC236}">
                <a16:creationId xmlns:a16="http://schemas.microsoft.com/office/drawing/2014/main" id="{3972E192-C0BA-D09A-C123-B6CD8AA51A27}"/>
              </a:ext>
            </a:extLst>
          </p:cNvPr>
          <p:cNvPicPr>
            <a:picLocks noChangeAspect="1"/>
          </p:cNvPicPr>
          <p:nvPr/>
        </p:nvPicPr>
        <p:blipFill>
          <a:blip r:embed="rId2"/>
          <a:stretch>
            <a:fillRect/>
          </a:stretch>
        </p:blipFill>
        <p:spPr>
          <a:xfrm>
            <a:off x="304800" y="2019300"/>
            <a:ext cx="6808989" cy="3810000"/>
          </a:xfrm>
          <a:prstGeom prst="rect">
            <a:avLst/>
          </a:prstGeom>
        </p:spPr>
      </p:pic>
      <p:sp>
        <p:nvSpPr>
          <p:cNvPr id="22" name="TextBox 21">
            <a:extLst>
              <a:ext uri="{FF2B5EF4-FFF2-40B4-BE49-F238E27FC236}">
                <a16:creationId xmlns:a16="http://schemas.microsoft.com/office/drawing/2014/main" id="{68179D3E-153C-68F6-720C-71F302E15AB8}"/>
              </a:ext>
            </a:extLst>
          </p:cNvPr>
          <p:cNvSpPr txBox="1"/>
          <p:nvPr/>
        </p:nvSpPr>
        <p:spPr>
          <a:xfrm>
            <a:off x="838201" y="1333500"/>
            <a:ext cx="4773409" cy="584775"/>
          </a:xfrm>
          <a:prstGeom prst="rect">
            <a:avLst/>
          </a:prstGeom>
          <a:noFill/>
        </p:spPr>
        <p:txBody>
          <a:bodyPr wrap="square" rtlCol="0">
            <a:spAutoFit/>
          </a:bodyPr>
          <a:lstStyle/>
          <a:p>
            <a:r>
              <a:rPr lang="en-IN" sz="3200" u="sng" dirty="0">
                <a:solidFill>
                  <a:schemeClr val="bg1"/>
                </a:solidFill>
                <a:latin typeface="Poppins" panose="00000500000000000000" pitchFamily="2" charset="0"/>
                <a:cs typeface="Poppins" panose="00000500000000000000" pitchFamily="2" charset="0"/>
              </a:rPr>
              <a:t>Customer </a:t>
            </a:r>
          </a:p>
        </p:txBody>
      </p:sp>
      <p:pic>
        <p:nvPicPr>
          <p:cNvPr id="24" name="Picture 23">
            <a:extLst>
              <a:ext uri="{FF2B5EF4-FFF2-40B4-BE49-F238E27FC236}">
                <a16:creationId xmlns:a16="http://schemas.microsoft.com/office/drawing/2014/main" id="{0BA891C1-11D0-64BC-C310-C4685795292E}"/>
              </a:ext>
            </a:extLst>
          </p:cNvPr>
          <p:cNvPicPr>
            <a:picLocks noChangeAspect="1"/>
          </p:cNvPicPr>
          <p:nvPr/>
        </p:nvPicPr>
        <p:blipFill>
          <a:blip r:embed="rId3"/>
          <a:stretch>
            <a:fillRect/>
          </a:stretch>
        </p:blipFill>
        <p:spPr>
          <a:xfrm>
            <a:off x="10972800" y="2040194"/>
            <a:ext cx="6808989" cy="3815835"/>
          </a:xfrm>
          <a:prstGeom prst="rect">
            <a:avLst/>
          </a:prstGeom>
        </p:spPr>
      </p:pic>
      <p:sp>
        <p:nvSpPr>
          <p:cNvPr id="25" name="TextBox 24">
            <a:extLst>
              <a:ext uri="{FF2B5EF4-FFF2-40B4-BE49-F238E27FC236}">
                <a16:creationId xmlns:a16="http://schemas.microsoft.com/office/drawing/2014/main" id="{D118D006-2DE0-8819-1A66-5F61414F0D08}"/>
              </a:ext>
            </a:extLst>
          </p:cNvPr>
          <p:cNvSpPr txBox="1"/>
          <p:nvPr/>
        </p:nvSpPr>
        <p:spPr>
          <a:xfrm>
            <a:off x="12877802" y="1333500"/>
            <a:ext cx="4773409" cy="584775"/>
          </a:xfrm>
          <a:prstGeom prst="rect">
            <a:avLst/>
          </a:prstGeom>
          <a:noFill/>
        </p:spPr>
        <p:txBody>
          <a:bodyPr wrap="square" rtlCol="0">
            <a:spAutoFit/>
          </a:bodyPr>
          <a:lstStyle/>
          <a:p>
            <a:r>
              <a:rPr lang="en-IN" sz="3200" u="sng" dirty="0">
                <a:solidFill>
                  <a:schemeClr val="bg1"/>
                </a:solidFill>
                <a:latin typeface="Poppins" panose="00000500000000000000" pitchFamily="2" charset="0"/>
                <a:cs typeface="Poppins" panose="00000500000000000000" pitchFamily="2" charset="0"/>
              </a:rPr>
              <a:t>Balance &amp; Salary</a:t>
            </a:r>
          </a:p>
        </p:txBody>
      </p:sp>
      <p:pic>
        <p:nvPicPr>
          <p:cNvPr id="27" name="Picture 26">
            <a:extLst>
              <a:ext uri="{FF2B5EF4-FFF2-40B4-BE49-F238E27FC236}">
                <a16:creationId xmlns:a16="http://schemas.microsoft.com/office/drawing/2014/main" id="{5FE597D6-1EA2-3E16-0BD3-C3DEB89661BE}"/>
              </a:ext>
            </a:extLst>
          </p:cNvPr>
          <p:cNvPicPr>
            <a:picLocks noChangeAspect="1"/>
          </p:cNvPicPr>
          <p:nvPr/>
        </p:nvPicPr>
        <p:blipFill>
          <a:blip r:embed="rId4"/>
          <a:stretch>
            <a:fillRect/>
          </a:stretch>
        </p:blipFill>
        <p:spPr>
          <a:xfrm>
            <a:off x="304800" y="6468491"/>
            <a:ext cx="6808989" cy="3585653"/>
          </a:xfrm>
          <a:prstGeom prst="rect">
            <a:avLst/>
          </a:prstGeom>
        </p:spPr>
      </p:pic>
      <p:sp>
        <p:nvSpPr>
          <p:cNvPr id="28" name="TextBox 27">
            <a:extLst>
              <a:ext uri="{FF2B5EF4-FFF2-40B4-BE49-F238E27FC236}">
                <a16:creationId xmlns:a16="http://schemas.microsoft.com/office/drawing/2014/main" id="{1FF09760-7096-85AC-982E-48B26A1A3501}"/>
              </a:ext>
            </a:extLst>
          </p:cNvPr>
          <p:cNvSpPr txBox="1"/>
          <p:nvPr/>
        </p:nvSpPr>
        <p:spPr>
          <a:xfrm>
            <a:off x="838201" y="5868769"/>
            <a:ext cx="4800600" cy="584775"/>
          </a:xfrm>
          <a:prstGeom prst="rect">
            <a:avLst/>
          </a:prstGeom>
          <a:noFill/>
        </p:spPr>
        <p:txBody>
          <a:bodyPr wrap="square" rtlCol="0">
            <a:spAutoFit/>
          </a:bodyPr>
          <a:lstStyle/>
          <a:p>
            <a:r>
              <a:rPr lang="en-IN" sz="3200" u="sng" dirty="0">
                <a:solidFill>
                  <a:schemeClr val="bg1"/>
                </a:solidFill>
                <a:latin typeface="Poppins" panose="00000500000000000000" pitchFamily="2" charset="0"/>
                <a:cs typeface="Poppins" panose="00000500000000000000" pitchFamily="2" charset="0"/>
              </a:rPr>
              <a:t>Churn Rate</a:t>
            </a:r>
          </a:p>
        </p:txBody>
      </p:sp>
      <p:pic>
        <p:nvPicPr>
          <p:cNvPr id="30" name="Picture 29">
            <a:extLst>
              <a:ext uri="{FF2B5EF4-FFF2-40B4-BE49-F238E27FC236}">
                <a16:creationId xmlns:a16="http://schemas.microsoft.com/office/drawing/2014/main" id="{307FE248-6EDB-FE58-E061-399D08264306}"/>
              </a:ext>
            </a:extLst>
          </p:cNvPr>
          <p:cNvPicPr>
            <a:picLocks noChangeAspect="1"/>
          </p:cNvPicPr>
          <p:nvPr/>
        </p:nvPicPr>
        <p:blipFill>
          <a:blip r:embed="rId5"/>
          <a:stretch>
            <a:fillRect/>
          </a:stretch>
        </p:blipFill>
        <p:spPr>
          <a:xfrm>
            <a:off x="10972800" y="6561448"/>
            <a:ext cx="6678411" cy="3492696"/>
          </a:xfrm>
          <a:prstGeom prst="rect">
            <a:avLst/>
          </a:prstGeom>
        </p:spPr>
      </p:pic>
      <p:sp>
        <p:nvSpPr>
          <p:cNvPr id="31" name="TextBox 30">
            <a:extLst>
              <a:ext uri="{FF2B5EF4-FFF2-40B4-BE49-F238E27FC236}">
                <a16:creationId xmlns:a16="http://schemas.microsoft.com/office/drawing/2014/main" id="{81D6336A-FEF3-8126-89C1-814D478FDB52}"/>
              </a:ext>
            </a:extLst>
          </p:cNvPr>
          <p:cNvSpPr txBox="1"/>
          <p:nvPr/>
        </p:nvSpPr>
        <p:spPr>
          <a:xfrm>
            <a:off x="12877802" y="6021169"/>
            <a:ext cx="4343398" cy="584775"/>
          </a:xfrm>
          <a:prstGeom prst="rect">
            <a:avLst/>
          </a:prstGeom>
          <a:noFill/>
        </p:spPr>
        <p:txBody>
          <a:bodyPr wrap="square" rtlCol="0">
            <a:spAutoFit/>
          </a:bodyPr>
          <a:lstStyle/>
          <a:p>
            <a:r>
              <a:rPr lang="en-IN" sz="3200" u="sng" dirty="0">
                <a:solidFill>
                  <a:schemeClr val="bg1"/>
                </a:solidFill>
                <a:latin typeface="Poppins" panose="00000500000000000000" pitchFamily="2" charset="0"/>
                <a:cs typeface="Poppins" panose="00000500000000000000" pitchFamily="2" charset="0"/>
              </a:rPr>
              <a:t>further Analysis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4" name="Freeform 4"/>
          <p:cNvSpPr/>
          <p:nvPr/>
        </p:nvSpPr>
        <p:spPr>
          <a:xfrm>
            <a:off x="9928874" y="1231475"/>
            <a:ext cx="7620126" cy="7620126"/>
          </a:xfrm>
          <a:custGeom>
            <a:avLst/>
            <a:gdLst/>
            <a:ahLst/>
            <a:cxnLst/>
            <a:rect l="l" t="t" r="r" b="b"/>
            <a:pathLst>
              <a:path w="7620126" h="7620126">
                <a:moveTo>
                  <a:pt x="0" y="0"/>
                </a:moveTo>
                <a:lnTo>
                  <a:pt x="7620126" y="0"/>
                </a:lnTo>
                <a:lnTo>
                  <a:pt x="7620126" y="7620126"/>
                </a:lnTo>
                <a:lnTo>
                  <a:pt x="0" y="7620126"/>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5" name="Freeform 5"/>
          <p:cNvSpPr/>
          <p:nvPr/>
        </p:nvSpPr>
        <p:spPr>
          <a:xfrm>
            <a:off x="9522176" y="824776"/>
            <a:ext cx="8433524" cy="8433524"/>
          </a:xfrm>
          <a:custGeom>
            <a:avLst/>
            <a:gdLst/>
            <a:ahLst/>
            <a:cxnLst/>
            <a:rect l="l" t="t" r="r" b="b"/>
            <a:pathLst>
              <a:path w="8433524" h="8433524">
                <a:moveTo>
                  <a:pt x="0" y="0"/>
                </a:moveTo>
                <a:lnTo>
                  <a:pt x="8433523" y="0"/>
                </a:lnTo>
                <a:lnTo>
                  <a:pt x="8433523" y="8433524"/>
                </a:lnTo>
                <a:lnTo>
                  <a:pt x="0" y="8433524"/>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990600" y="723900"/>
            <a:ext cx="8305800" cy="782265"/>
          </a:xfrm>
          <a:prstGeom prst="rect">
            <a:avLst/>
          </a:prstGeom>
        </p:spPr>
        <p:txBody>
          <a:bodyPr wrap="square" lIns="0" tIns="0" rIns="0" bIns="0" rtlCol="0" anchor="t">
            <a:spAutoFit/>
          </a:bodyPr>
          <a:lstStyle/>
          <a:p>
            <a:pPr algn="l">
              <a:lnSpc>
                <a:spcPts val="6060"/>
              </a:lnSpc>
            </a:pPr>
            <a:r>
              <a:rPr lang="en-US" sz="6000" dirty="0">
                <a:solidFill>
                  <a:srgbClr val="FFFFFF"/>
                </a:solidFill>
                <a:latin typeface="Livvic Heavy Italics"/>
              </a:rPr>
              <a:t>CONCLUSION</a:t>
            </a:r>
          </a:p>
        </p:txBody>
      </p:sp>
      <p:sp>
        <p:nvSpPr>
          <p:cNvPr id="7" name="TextBox 7"/>
          <p:cNvSpPr txBox="1"/>
          <p:nvPr/>
        </p:nvSpPr>
        <p:spPr>
          <a:xfrm>
            <a:off x="332300" y="1943100"/>
            <a:ext cx="9596575" cy="7282315"/>
          </a:xfrm>
          <a:prstGeom prst="rect">
            <a:avLst/>
          </a:prstGeom>
        </p:spPr>
        <p:txBody>
          <a:bodyPr wrap="square" lIns="0" tIns="0" rIns="0" bIns="0" rtlCol="0" anchor="t">
            <a:spAutoFit/>
          </a:bodyPr>
          <a:lstStyle/>
          <a:p>
            <a:pPr algn="l">
              <a:lnSpc>
                <a:spcPts val="2959"/>
              </a:lnSpc>
            </a:pPr>
            <a:r>
              <a:rPr lang="en-US" sz="2000" dirty="0">
                <a:solidFill>
                  <a:srgbClr val="FFFFFF"/>
                </a:solidFill>
                <a:latin typeface="Poppins"/>
              </a:rPr>
              <a:t>In conclusion, the comprehensive analysis conducted on bank churn data has provided invaluable insights into customer behavior, preferences, and patterns. By leveraging both objective and subjective analyses, we have identified key factors influencing churn rates, including age group dynamics, account balance outliers, and credit score rankings. These findings underscore the critical importance of data-driven decision-making in the banking sector.</a:t>
            </a:r>
          </a:p>
          <a:p>
            <a:pPr algn="l">
              <a:lnSpc>
                <a:spcPts val="2959"/>
              </a:lnSpc>
            </a:pPr>
            <a:r>
              <a:rPr lang="en-US" sz="2000" dirty="0">
                <a:solidFill>
                  <a:srgbClr val="FFFFFF"/>
                </a:solidFill>
                <a:latin typeface="Poppins"/>
              </a:rPr>
              <a:t>Moving forward, it is recommended that the bank implements targeted retention strategies tailored to specific age groups to address demographic nuances effectively. Additionally, further investigation into outliers in account balances is essential to understand underlying factors and develop personalized retention efforts. Moreover, enhancing credit score monitoring and management practices will be instrumental in improving churn rankings and fostering greater customer loyalty.</a:t>
            </a:r>
          </a:p>
          <a:p>
            <a:pPr algn="l">
              <a:lnSpc>
                <a:spcPts val="2959"/>
              </a:lnSpc>
            </a:pPr>
            <a:r>
              <a:rPr lang="en-US" sz="2000" dirty="0">
                <a:solidFill>
                  <a:srgbClr val="FFFFFF"/>
                </a:solidFill>
                <a:latin typeface="Poppins"/>
              </a:rPr>
              <a:t>In essence, this analysis highlights the significance of leveraging data analytics to drive informed business strategies. By acting upon these recommendations, the bank can not only reduce churn rates but also enhance overall customer satisfaction and retention, ultimately leading to sustained growth and success in the competitive banking landscape</a:t>
            </a:r>
            <a:r>
              <a:rPr lang="en-US" sz="2000" dirty="0">
                <a:solidFill>
                  <a:schemeClr val="bg1"/>
                </a:solidFill>
                <a:latin typeface="Montserrat Light Bold"/>
              </a:rPr>
              <a:t>.</a:t>
            </a:r>
          </a:p>
        </p:txBody>
      </p:sp>
      <p:grpSp>
        <p:nvGrpSpPr>
          <p:cNvPr id="8" name="Group 8"/>
          <p:cNvGrpSpPr/>
          <p:nvPr/>
        </p:nvGrpSpPr>
        <p:grpSpPr>
          <a:xfrm>
            <a:off x="10341892" y="1644506"/>
            <a:ext cx="6794091" cy="6794064"/>
            <a:chOff x="0" y="0"/>
            <a:chExt cx="6350000" cy="6349975"/>
          </a:xfrm>
        </p:grpSpPr>
        <p:sp>
          <p:nvSpPr>
            <p:cNvPr id="9" name="Freeform 9"/>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l="-24999" r="-24999"/>
              </a:stretch>
            </a:blipFill>
          </p:spPr>
        </p:sp>
      </p:grpSp>
      <p:grpSp>
        <p:nvGrpSpPr>
          <p:cNvPr id="10" name="Group 10"/>
          <p:cNvGrpSpPr/>
          <p:nvPr/>
        </p:nvGrpSpPr>
        <p:grpSpPr>
          <a:xfrm>
            <a:off x="11086158" y="2177762"/>
            <a:ext cx="750062" cy="750062"/>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a:ln w="47625" cap="sq">
              <a:solidFill>
                <a:srgbClr val="2666CF"/>
              </a:solidFill>
              <a:prstDash val="solid"/>
              <a:miter/>
            </a:ln>
          </p:spPr>
        </p:sp>
        <p:sp>
          <p:nvSpPr>
            <p:cNvPr id="12" name="TextBox 12"/>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77" b="-9277"/>
            </a:stretch>
          </a:blipFill>
        </p:spPr>
      </p:sp>
      <p:sp>
        <p:nvSpPr>
          <p:cNvPr id="3" name="Freeform 3"/>
          <p:cNvSpPr/>
          <p:nvPr/>
        </p:nvSpPr>
        <p:spPr>
          <a:xfrm>
            <a:off x="2795161" y="-1205339"/>
            <a:ext cx="12697679" cy="12697679"/>
          </a:xfrm>
          <a:custGeom>
            <a:avLst/>
            <a:gdLst/>
            <a:ahLst/>
            <a:cxnLst/>
            <a:rect l="l" t="t" r="r" b="b"/>
            <a:pathLst>
              <a:path w="12697679" h="12697679">
                <a:moveTo>
                  <a:pt x="0" y="0"/>
                </a:moveTo>
                <a:lnTo>
                  <a:pt x="12697678" y="0"/>
                </a:lnTo>
                <a:lnTo>
                  <a:pt x="12697678" y="12697678"/>
                </a:lnTo>
                <a:lnTo>
                  <a:pt x="0" y="12697678"/>
                </a:lnTo>
                <a:lnTo>
                  <a:pt x="0"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4" name="Freeform 4"/>
          <p:cNvSpPr/>
          <p:nvPr/>
        </p:nvSpPr>
        <p:spPr>
          <a:xfrm>
            <a:off x="3545739" y="-454761"/>
            <a:ext cx="11196522" cy="11196522"/>
          </a:xfrm>
          <a:custGeom>
            <a:avLst/>
            <a:gdLst/>
            <a:ahLst/>
            <a:cxnLst/>
            <a:rect l="l" t="t" r="r" b="b"/>
            <a:pathLst>
              <a:path w="11196522" h="11196522">
                <a:moveTo>
                  <a:pt x="0" y="0"/>
                </a:moveTo>
                <a:lnTo>
                  <a:pt x="11196522" y="0"/>
                </a:lnTo>
                <a:lnTo>
                  <a:pt x="11196522" y="11196522"/>
                </a:lnTo>
                <a:lnTo>
                  <a:pt x="0" y="11196522"/>
                </a:lnTo>
                <a:lnTo>
                  <a:pt x="0"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sp>
        <p:nvSpPr>
          <p:cNvPr id="5" name="Freeform 5"/>
          <p:cNvSpPr/>
          <p:nvPr/>
        </p:nvSpPr>
        <p:spPr>
          <a:xfrm>
            <a:off x="4257495" y="256995"/>
            <a:ext cx="9773010" cy="9773010"/>
          </a:xfrm>
          <a:custGeom>
            <a:avLst/>
            <a:gdLst/>
            <a:ahLst/>
            <a:cxnLst/>
            <a:rect l="l" t="t" r="r" b="b"/>
            <a:pathLst>
              <a:path w="9773010" h="9773010">
                <a:moveTo>
                  <a:pt x="0" y="0"/>
                </a:moveTo>
                <a:lnTo>
                  <a:pt x="9773010" y="0"/>
                </a:lnTo>
                <a:lnTo>
                  <a:pt x="9773010" y="9773010"/>
                </a:lnTo>
                <a:lnTo>
                  <a:pt x="0" y="9773010"/>
                </a:lnTo>
                <a:lnTo>
                  <a:pt x="0" y="0"/>
                </a:lnTo>
                <a:close/>
              </a:path>
            </a:pathLst>
          </a:custGeom>
          <a:blipFill>
            <a:blip r:embed="rId3">
              <a:alphaModFix amt="40000"/>
              <a:extLst>
                <a:ext uri="{96DAC541-7B7A-43D3-8B79-37D633B846F1}">
                  <asvg:svgBlip xmlns:asvg="http://schemas.microsoft.com/office/drawing/2016/SVG/main" r:embed="rId4"/>
                </a:ext>
              </a:extLst>
            </a:blip>
            <a:stretch>
              <a:fillRect/>
            </a:stretch>
          </a:blipFill>
        </p:spPr>
      </p:sp>
      <p:grpSp>
        <p:nvGrpSpPr>
          <p:cNvPr id="6" name="Group 6"/>
          <p:cNvGrpSpPr/>
          <p:nvPr/>
        </p:nvGrpSpPr>
        <p:grpSpPr>
          <a:xfrm>
            <a:off x="4857953" y="857453"/>
            <a:ext cx="8572095" cy="8572095"/>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8" name="TextBox 8"/>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1912297" y="7583560"/>
            <a:ext cx="5132692" cy="5132692"/>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2666CF"/>
              </a:solidFill>
              <a:prstDash val="solid"/>
              <a:miter/>
            </a:ln>
          </p:spPr>
        </p:sp>
        <p:sp>
          <p:nvSpPr>
            <p:cNvPr id="11" name="TextBox 11"/>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9855877" y="-2960976"/>
            <a:ext cx="10299515" cy="10299515"/>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14" name="TextBox 14"/>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
        <p:nvSpPr>
          <p:cNvPr id="16" name="TextBox 16"/>
          <p:cNvSpPr txBox="1"/>
          <p:nvPr/>
        </p:nvSpPr>
        <p:spPr>
          <a:xfrm>
            <a:off x="6553200" y="4686300"/>
            <a:ext cx="5181600" cy="674480"/>
          </a:xfrm>
          <a:prstGeom prst="rect">
            <a:avLst/>
          </a:prstGeom>
        </p:spPr>
        <p:txBody>
          <a:bodyPr wrap="square" lIns="0" tIns="0" rIns="0" bIns="0" rtlCol="0" anchor="t">
            <a:spAutoFit/>
          </a:bodyPr>
          <a:lstStyle/>
          <a:p>
            <a:pPr algn="ctr">
              <a:lnSpc>
                <a:spcPts val="5147"/>
              </a:lnSpc>
            </a:pPr>
            <a:r>
              <a:rPr lang="en-US" sz="6000" dirty="0">
                <a:solidFill>
                  <a:srgbClr val="F5F2E7"/>
                </a:solidFill>
                <a:latin typeface="Livvic Heavy"/>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2" name="Freeform 2"/>
          <p:cNvSpPr/>
          <p:nvPr/>
        </p:nvSpPr>
        <p:spPr>
          <a:xfrm>
            <a:off x="-2733523" y="-2907155"/>
            <a:ext cx="9385696" cy="9385696"/>
          </a:xfrm>
          <a:custGeom>
            <a:avLst/>
            <a:gdLst/>
            <a:ahLst/>
            <a:cxnLst/>
            <a:rect l="l" t="t" r="r" b="b"/>
            <a:pathLst>
              <a:path w="9385696" h="9385696">
                <a:moveTo>
                  <a:pt x="0" y="0"/>
                </a:moveTo>
                <a:lnTo>
                  <a:pt x="9385696" y="0"/>
                </a:lnTo>
                <a:lnTo>
                  <a:pt x="9385696" y="9385696"/>
                </a:lnTo>
                <a:lnTo>
                  <a:pt x="0" y="9385696"/>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4438135" y="-2105506"/>
            <a:ext cx="3134206" cy="3134206"/>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5" name="TextBox 5"/>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2086588" y="-2260220"/>
            <a:ext cx="8091825" cy="8091825"/>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8" name="TextBox 8"/>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1558841" y="-1732458"/>
            <a:ext cx="7036331" cy="7036303"/>
            <a:chOff x="0" y="0"/>
            <a:chExt cx="6350000" cy="6349975"/>
          </a:xfrm>
        </p:grpSpPr>
        <p:sp>
          <p:nvSpPr>
            <p:cNvPr id="10" name="Freeform 10"/>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l="-27170" r="-27170"/>
              </a:stretch>
            </a:blipFill>
          </p:spPr>
        </p:sp>
      </p:grpSp>
      <p:sp>
        <p:nvSpPr>
          <p:cNvPr id="11" name="TextBox 11"/>
          <p:cNvSpPr txBox="1"/>
          <p:nvPr/>
        </p:nvSpPr>
        <p:spPr>
          <a:xfrm>
            <a:off x="7206855" y="1890468"/>
            <a:ext cx="8725098" cy="782265"/>
          </a:xfrm>
          <a:prstGeom prst="rect">
            <a:avLst/>
          </a:prstGeom>
        </p:spPr>
        <p:txBody>
          <a:bodyPr lIns="0" tIns="0" rIns="0" bIns="0" rtlCol="0" anchor="t">
            <a:spAutoFit/>
          </a:bodyPr>
          <a:lstStyle/>
          <a:p>
            <a:pPr algn="l">
              <a:lnSpc>
                <a:spcPts val="6060"/>
              </a:lnSpc>
            </a:pPr>
            <a:r>
              <a:rPr lang="en-US" sz="6000" dirty="0">
                <a:solidFill>
                  <a:srgbClr val="FFFFFF"/>
                </a:solidFill>
                <a:latin typeface="Livvic Heavy Italics"/>
              </a:rPr>
              <a:t>INTRODUCTION</a:t>
            </a:r>
          </a:p>
        </p:txBody>
      </p:sp>
      <p:sp>
        <p:nvSpPr>
          <p:cNvPr id="12" name="TextBox 12"/>
          <p:cNvSpPr txBox="1"/>
          <p:nvPr/>
        </p:nvSpPr>
        <p:spPr>
          <a:xfrm>
            <a:off x="7206855" y="3965575"/>
            <a:ext cx="10052445" cy="5027017"/>
          </a:xfrm>
          <a:prstGeom prst="rect">
            <a:avLst/>
          </a:prstGeom>
        </p:spPr>
        <p:txBody>
          <a:bodyPr lIns="0" tIns="0" rIns="0" bIns="0" rtlCol="0" anchor="t">
            <a:spAutoFit/>
          </a:bodyPr>
          <a:lstStyle/>
          <a:p>
            <a:pPr algn="just">
              <a:lnSpc>
                <a:spcPts val="2799"/>
              </a:lnSpc>
            </a:pPr>
            <a:r>
              <a:rPr lang="en-US" sz="2400" dirty="0">
                <a:solidFill>
                  <a:srgbClr val="FFFFFF"/>
                </a:solidFill>
                <a:latin typeface="Poppins"/>
              </a:rPr>
              <a:t>Analytical CRM Development for a Bank involves the implementation of advanced analytics and intelligent decision-making tools to enhance customer experiences and drive business growth. This specialized CRM system enables banks to analyze customer data comprehensively, identify trends, and make data-driven decisions. By leveraging analytical capabilities, banks can segment customers, track behaviors, predict patterns, and monitor changes effectively. The goal is to improve customer engagement, satisfaction, and retention by tailoring marketing campaigns and personalized offers based on data insights. Analytical CRM in the banking sector plays a crucial role in understanding customer behavior, enhancing operational efficiency, and ultimately fostering long-term customer relationships</a:t>
            </a:r>
          </a:p>
        </p:txBody>
      </p:sp>
      <p:grpSp>
        <p:nvGrpSpPr>
          <p:cNvPr id="13" name="Group 13"/>
          <p:cNvGrpSpPr/>
          <p:nvPr/>
        </p:nvGrpSpPr>
        <p:grpSpPr>
          <a:xfrm>
            <a:off x="17295677" y="2050337"/>
            <a:ext cx="655396" cy="655396"/>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15" name="TextBox 15"/>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16" name="Group 16"/>
          <p:cNvGrpSpPr/>
          <p:nvPr/>
        </p:nvGrpSpPr>
        <p:grpSpPr>
          <a:xfrm>
            <a:off x="15485402" y="-2465672"/>
            <a:ext cx="4931343" cy="4931343"/>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a:solidFill>
                <a:srgbClr val="2666CF"/>
              </a:solidFill>
              <a:prstDash val="solid"/>
              <a:miter/>
            </a:ln>
          </p:spPr>
        </p:sp>
        <p:sp>
          <p:nvSpPr>
            <p:cNvPr id="18" name="TextBox 18"/>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4" name="Freeform 4"/>
          <p:cNvSpPr/>
          <p:nvPr/>
        </p:nvSpPr>
        <p:spPr>
          <a:xfrm>
            <a:off x="14964252" y="-10568531"/>
            <a:ext cx="13072926" cy="13072926"/>
          </a:xfrm>
          <a:custGeom>
            <a:avLst/>
            <a:gdLst/>
            <a:ahLst/>
            <a:cxnLst/>
            <a:rect l="l" t="t" r="r" b="b"/>
            <a:pathLst>
              <a:path w="13072926" h="13072926">
                <a:moveTo>
                  <a:pt x="0" y="0"/>
                </a:moveTo>
                <a:lnTo>
                  <a:pt x="13072926" y="0"/>
                </a:lnTo>
                <a:lnTo>
                  <a:pt x="13072926" y="13072926"/>
                </a:lnTo>
                <a:lnTo>
                  <a:pt x="0" y="13072926"/>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9120761" y="1028700"/>
            <a:ext cx="8405239" cy="1564531"/>
          </a:xfrm>
          <a:prstGeom prst="rect">
            <a:avLst/>
          </a:prstGeom>
        </p:spPr>
        <p:txBody>
          <a:bodyPr wrap="square" lIns="0" tIns="0" rIns="0" bIns="0" rtlCol="0" anchor="t">
            <a:spAutoFit/>
          </a:bodyPr>
          <a:lstStyle/>
          <a:p>
            <a:pPr algn="l">
              <a:lnSpc>
                <a:spcPts val="6060"/>
              </a:lnSpc>
            </a:pPr>
            <a:r>
              <a:rPr lang="en-US" sz="6000" dirty="0">
                <a:solidFill>
                  <a:srgbClr val="FFFFFF"/>
                </a:solidFill>
                <a:latin typeface="Livvic Heavy Italics"/>
              </a:rPr>
              <a:t>PROBLEM STATEMENT</a:t>
            </a:r>
          </a:p>
        </p:txBody>
      </p:sp>
      <p:sp>
        <p:nvSpPr>
          <p:cNvPr id="6" name="TextBox 6"/>
          <p:cNvSpPr txBox="1"/>
          <p:nvPr/>
        </p:nvSpPr>
        <p:spPr>
          <a:xfrm>
            <a:off x="9144000" y="3096129"/>
            <a:ext cx="8153400" cy="3590727"/>
          </a:xfrm>
          <a:prstGeom prst="rect">
            <a:avLst/>
          </a:prstGeom>
        </p:spPr>
        <p:txBody>
          <a:bodyPr wrap="square" lIns="0" tIns="0" rIns="0" bIns="0" rtlCol="0" anchor="t">
            <a:spAutoFit/>
          </a:bodyPr>
          <a:lstStyle/>
          <a:p>
            <a:pPr algn="just">
              <a:lnSpc>
                <a:spcPts val="2799"/>
              </a:lnSpc>
            </a:pPr>
            <a:r>
              <a:rPr lang="en-US" sz="2400" dirty="0">
                <a:solidFill>
                  <a:srgbClr val="FFFFFF"/>
                </a:solidFill>
                <a:latin typeface="Poppins"/>
              </a:rPr>
              <a:t>Customer churn, the rate at which customers stop using a company's products or services, is a crucial metric for banks. It directly impacts revenue and profitability. In this presentation, we will analyze our bank's customer churn rates, focusing on gender, recent years, customers with credit cards, number of products used, credit score-wise churn count, and geography-wise churn count. Our goal is to identify factors contributing to churn and propose strategies to improve customer retention and satisfaction.</a:t>
            </a:r>
          </a:p>
        </p:txBody>
      </p:sp>
      <p:sp>
        <p:nvSpPr>
          <p:cNvPr id="7" name="Freeform 7"/>
          <p:cNvSpPr/>
          <p:nvPr/>
        </p:nvSpPr>
        <p:spPr>
          <a:xfrm>
            <a:off x="-4385957" y="-4899442"/>
            <a:ext cx="13072926" cy="13072926"/>
          </a:xfrm>
          <a:custGeom>
            <a:avLst/>
            <a:gdLst/>
            <a:ahLst/>
            <a:cxnLst/>
            <a:rect l="l" t="t" r="r" b="b"/>
            <a:pathLst>
              <a:path w="13072926" h="13072926">
                <a:moveTo>
                  <a:pt x="0" y="0"/>
                </a:moveTo>
                <a:lnTo>
                  <a:pt x="13072926" y="0"/>
                </a:lnTo>
                <a:lnTo>
                  <a:pt x="13072926" y="13072926"/>
                </a:lnTo>
                <a:lnTo>
                  <a:pt x="0" y="13072926"/>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8" name="Freeform 8"/>
          <p:cNvSpPr/>
          <p:nvPr/>
        </p:nvSpPr>
        <p:spPr>
          <a:xfrm>
            <a:off x="15398044" y="-11002323"/>
            <a:ext cx="13072926" cy="13072926"/>
          </a:xfrm>
          <a:custGeom>
            <a:avLst/>
            <a:gdLst/>
            <a:ahLst/>
            <a:cxnLst/>
            <a:rect l="l" t="t" r="r" b="b"/>
            <a:pathLst>
              <a:path w="13072926" h="13072926">
                <a:moveTo>
                  <a:pt x="0" y="0"/>
                </a:moveTo>
                <a:lnTo>
                  <a:pt x="13072926" y="0"/>
                </a:lnTo>
                <a:lnTo>
                  <a:pt x="13072926" y="13072926"/>
                </a:lnTo>
                <a:lnTo>
                  <a:pt x="0" y="13072926"/>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9" name="Freeform 9"/>
          <p:cNvSpPr/>
          <p:nvPr/>
        </p:nvSpPr>
        <p:spPr>
          <a:xfrm>
            <a:off x="14778341" y="-9948829"/>
            <a:ext cx="13072926" cy="13072926"/>
          </a:xfrm>
          <a:custGeom>
            <a:avLst/>
            <a:gdLst/>
            <a:ahLst/>
            <a:cxnLst/>
            <a:rect l="l" t="t" r="r" b="b"/>
            <a:pathLst>
              <a:path w="13072926" h="13072926">
                <a:moveTo>
                  <a:pt x="0" y="0"/>
                </a:moveTo>
                <a:lnTo>
                  <a:pt x="13072926" y="0"/>
                </a:lnTo>
                <a:lnTo>
                  <a:pt x="13072926" y="13072926"/>
                </a:lnTo>
                <a:lnTo>
                  <a:pt x="0" y="13072926"/>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grpSp>
        <p:nvGrpSpPr>
          <p:cNvPr id="10" name="Group 10"/>
          <p:cNvGrpSpPr/>
          <p:nvPr/>
        </p:nvGrpSpPr>
        <p:grpSpPr>
          <a:xfrm>
            <a:off x="-3859419" y="-4372905"/>
            <a:ext cx="12019851" cy="12019851"/>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12" name="TextBox 12"/>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3324713" y="-3838177"/>
            <a:ext cx="10950439" cy="10950395"/>
            <a:chOff x="0" y="0"/>
            <a:chExt cx="6350000" cy="6349975"/>
          </a:xfrm>
        </p:grpSpPr>
        <p:sp>
          <p:nvSpPr>
            <p:cNvPr id="14" name="Freeform 14"/>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l="-16666" r="-16666"/>
              </a:stretch>
            </a:blipFill>
          </p:spPr>
        </p:sp>
      </p:grpSp>
      <p:grpSp>
        <p:nvGrpSpPr>
          <p:cNvPr id="15" name="Group 15"/>
          <p:cNvGrpSpPr/>
          <p:nvPr/>
        </p:nvGrpSpPr>
        <p:grpSpPr>
          <a:xfrm>
            <a:off x="11454403" y="8847190"/>
            <a:ext cx="4961429" cy="4961429"/>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2666CF"/>
              </a:solidFill>
              <a:prstDash val="solid"/>
              <a:miter/>
            </a:ln>
          </p:spPr>
        </p:sp>
        <p:sp>
          <p:nvSpPr>
            <p:cNvPr id="17" name="TextBox 17"/>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a:off x="3791923" y="4462796"/>
            <a:ext cx="3598084" cy="3598084"/>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2666CF"/>
              </a:solidFill>
              <a:prstDash val="solid"/>
              <a:miter/>
            </a:ln>
          </p:spPr>
        </p:sp>
        <p:sp>
          <p:nvSpPr>
            <p:cNvPr id="20" name="TextBox 20"/>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21" name="Group 21"/>
          <p:cNvGrpSpPr/>
          <p:nvPr/>
        </p:nvGrpSpPr>
        <p:grpSpPr>
          <a:xfrm>
            <a:off x="15626996" y="9555207"/>
            <a:ext cx="451662" cy="451662"/>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23" name="TextBox 23"/>
            <p:cNvSpPr txBox="1"/>
            <p:nvPr/>
          </p:nvSpPr>
          <p:spPr>
            <a:xfrm>
              <a:off x="76200" y="19050"/>
              <a:ext cx="660400" cy="717550"/>
            </a:xfrm>
            <a:prstGeom prst="rect">
              <a:avLst/>
            </a:prstGeom>
          </p:spPr>
          <p:txBody>
            <a:bodyPr lIns="50800" tIns="50800" rIns="50800" bIns="50800" rtlCol="0" anchor="ctr"/>
            <a:lstStyle/>
            <a:p>
              <a:pPr algn="ctr">
                <a:lnSpc>
                  <a:spcPts val="2659"/>
                </a:lnSpc>
              </a:pPr>
              <a:endParaRPr/>
            </a:p>
          </p:txBody>
        </p:sp>
      </p:grpSp>
      <p:grpSp>
        <p:nvGrpSpPr>
          <p:cNvPr id="24" name="Group 24"/>
          <p:cNvGrpSpPr/>
          <p:nvPr/>
        </p:nvGrpSpPr>
        <p:grpSpPr>
          <a:xfrm>
            <a:off x="8461139" y="802869"/>
            <a:ext cx="451662" cy="451662"/>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26" name="TextBox 26"/>
            <p:cNvSpPr txBox="1"/>
            <p:nvPr/>
          </p:nvSpPr>
          <p:spPr>
            <a:xfrm>
              <a:off x="76200" y="19050"/>
              <a:ext cx="660400" cy="717550"/>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4" name="TextBox 4"/>
          <p:cNvSpPr txBox="1"/>
          <p:nvPr/>
        </p:nvSpPr>
        <p:spPr>
          <a:xfrm>
            <a:off x="4572000" y="1181100"/>
            <a:ext cx="9601200" cy="712952"/>
          </a:xfrm>
          <a:prstGeom prst="rect">
            <a:avLst/>
          </a:prstGeom>
        </p:spPr>
        <p:txBody>
          <a:bodyPr wrap="square" lIns="0" tIns="0" rIns="0" bIns="0" rtlCol="0" anchor="t">
            <a:spAutoFit/>
          </a:bodyPr>
          <a:lstStyle/>
          <a:p>
            <a:pPr algn="l">
              <a:lnSpc>
                <a:spcPts val="5519"/>
              </a:lnSpc>
            </a:pPr>
            <a:r>
              <a:rPr lang="en-US" sz="5999" spc="479" dirty="0">
                <a:solidFill>
                  <a:srgbClr val="FFFFFF"/>
                </a:solidFill>
                <a:latin typeface="Livvic Heavy"/>
              </a:rPr>
              <a:t>DATA OVERVIEW</a:t>
            </a:r>
          </a:p>
        </p:txBody>
      </p:sp>
      <p:sp>
        <p:nvSpPr>
          <p:cNvPr id="6" name="TextBox 6"/>
          <p:cNvSpPr txBox="1"/>
          <p:nvPr/>
        </p:nvSpPr>
        <p:spPr>
          <a:xfrm>
            <a:off x="1028700" y="2324100"/>
            <a:ext cx="13754100" cy="7248074"/>
          </a:xfrm>
          <a:prstGeom prst="rect">
            <a:avLst/>
          </a:prstGeom>
        </p:spPr>
        <p:txBody>
          <a:bodyPr wrap="square" lIns="0" tIns="0" rIns="0" bIns="0" rtlCol="0" anchor="t">
            <a:spAutoFit/>
          </a:bodyPr>
          <a:lstStyle/>
          <a:p>
            <a:pPr marL="228600" marR="0" lvl="0" indent="-347472" algn="l" defTabSz="914400" rtl="0" eaLnBrk="1" fontAlgn="auto" latinLnBrk="0" hangingPunct="1">
              <a:lnSpc>
                <a:spcPct val="90000"/>
              </a:lnSpc>
              <a:spcBef>
                <a:spcPts val="1000"/>
              </a:spcBef>
              <a:spcAft>
                <a:spcPts val="0"/>
              </a:spcAft>
              <a:buClr>
                <a:srgbClr val="F6A6F4"/>
              </a:buClr>
              <a:buSzTx/>
              <a:buFont typeface="Courier New" panose="02070309020205020404" pitchFamily="49" charset="0"/>
              <a:buChar char="o"/>
              <a:tabLst/>
              <a:defRPr/>
            </a:pPr>
            <a:r>
              <a:rPr lang="en-US" sz="2800" dirty="0" err="1">
                <a:solidFill>
                  <a:srgbClr val="FFFFFF"/>
                </a:solidFill>
                <a:latin typeface="Poppins"/>
              </a:rPr>
              <a:t>RowNumber</a:t>
            </a:r>
            <a:r>
              <a:rPr lang="en-US" sz="2800" dirty="0">
                <a:solidFill>
                  <a:srgbClr val="FFFFFF"/>
                </a:solidFill>
                <a:latin typeface="Poppins"/>
              </a:rPr>
              <a:t>: The row number in the dataset, likely used for reference or indexing.</a:t>
            </a:r>
          </a:p>
          <a:p>
            <a:pPr marL="228600" marR="0" lvl="0" indent="-347472" algn="l" defTabSz="914400" rtl="0" eaLnBrk="1" fontAlgn="auto" latinLnBrk="0" hangingPunct="1">
              <a:lnSpc>
                <a:spcPct val="90000"/>
              </a:lnSpc>
              <a:spcBef>
                <a:spcPts val="1000"/>
              </a:spcBef>
              <a:spcAft>
                <a:spcPts val="0"/>
              </a:spcAft>
              <a:buClr>
                <a:srgbClr val="F6A6F4"/>
              </a:buClr>
              <a:buSzTx/>
              <a:buFont typeface="Courier New" panose="02070309020205020404" pitchFamily="49" charset="0"/>
              <a:buChar char="o"/>
              <a:tabLst/>
              <a:defRPr/>
            </a:pPr>
            <a:r>
              <a:rPr lang="en-US" sz="2800" dirty="0" err="1">
                <a:solidFill>
                  <a:srgbClr val="FFFFFF"/>
                </a:solidFill>
                <a:latin typeface="Poppins"/>
              </a:rPr>
              <a:t>CustomerId</a:t>
            </a:r>
            <a:r>
              <a:rPr lang="en-US" sz="2800" dirty="0">
                <a:solidFill>
                  <a:srgbClr val="FFFFFF"/>
                </a:solidFill>
                <a:latin typeface="Poppins"/>
              </a:rPr>
              <a:t>: A unique identifier for each customer.</a:t>
            </a:r>
          </a:p>
          <a:p>
            <a:pPr marL="228600" marR="0" lvl="0" indent="-347472" algn="l" defTabSz="914400" rtl="0" eaLnBrk="1" fontAlgn="auto" latinLnBrk="0" hangingPunct="1">
              <a:lnSpc>
                <a:spcPct val="90000"/>
              </a:lnSpc>
              <a:spcBef>
                <a:spcPts val="1000"/>
              </a:spcBef>
              <a:spcAft>
                <a:spcPts val="0"/>
              </a:spcAft>
              <a:buClr>
                <a:srgbClr val="F6A6F4"/>
              </a:buClr>
              <a:buSzTx/>
              <a:buFont typeface="Courier New" panose="02070309020205020404" pitchFamily="49" charset="0"/>
              <a:buChar char="o"/>
              <a:tabLst/>
              <a:defRPr/>
            </a:pPr>
            <a:r>
              <a:rPr lang="en-US" sz="2800" dirty="0" err="1">
                <a:solidFill>
                  <a:srgbClr val="FFFFFF"/>
                </a:solidFill>
                <a:latin typeface="Poppins"/>
              </a:rPr>
              <a:t>CreditScore</a:t>
            </a:r>
            <a:r>
              <a:rPr lang="en-US" sz="2800" dirty="0">
                <a:solidFill>
                  <a:srgbClr val="FFFFFF"/>
                </a:solidFill>
                <a:latin typeface="Poppins"/>
              </a:rPr>
              <a:t>: A numerical representation of the customer's creditworthiness.</a:t>
            </a:r>
          </a:p>
          <a:p>
            <a:pPr marL="228600" marR="0" lvl="0" indent="-347472" algn="l" defTabSz="914400" rtl="0" eaLnBrk="1" fontAlgn="auto" latinLnBrk="0" hangingPunct="1">
              <a:lnSpc>
                <a:spcPct val="90000"/>
              </a:lnSpc>
              <a:spcBef>
                <a:spcPts val="1000"/>
              </a:spcBef>
              <a:spcAft>
                <a:spcPts val="0"/>
              </a:spcAft>
              <a:buClr>
                <a:srgbClr val="F6A6F4"/>
              </a:buClr>
              <a:buSzTx/>
              <a:buFont typeface="Courier New" panose="02070309020205020404" pitchFamily="49" charset="0"/>
              <a:buChar char="o"/>
              <a:tabLst/>
              <a:defRPr/>
            </a:pPr>
            <a:r>
              <a:rPr lang="en-US" sz="2800" dirty="0">
                <a:solidFill>
                  <a:srgbClr val="FFFFFF"/>
                </a:solidFill>
                <a:latin typeface="Poppins"/>
              </a:rPr>
              <a:t>Credit score: </a:t>
            </a:r>
          </a:p>
          <a:p>
            <a:pPr marL="914400" marR="0" lvl="2" indent="0" algn="l" defTabSz="914400" rtl="0" eaLnBrk="1" fontAlgn="auto" latinLnBrk="0" hangingPunct="1">
              <a:lnSpc>
                <a:spcPct val="90000"/>
              </a:lnSpc>
              <a:spcBef>
                <a:spcPts val="500"/>
              </a:spcBef>
              <a:spcAft>
                <a:spcPts val="0"/>
              </a:spcAft>
              <a:buClr>
                <a:srgbClr val="F6A6F4"/>
              </a:buClr>
              <a:buSzTx/>
              <a:buFont typeface="Courier New" panose="02070309020205020404" pitchFamily="49" charset="0"/>
              <a:buNone/>
              <a:tabLst/>
              <a:defRPr/>
            </a:pPr>
            <a:r>
              <a:rPr lang="en-US" sz="2800" dirty="0">
                <a:solidFill>
                  <a:srgbClr val="FFFFFF"/>
                </a:solidFill>
                <a:latin typeface="Poppins"/>
              </a:rPr>
              <a:t>Super Prime: 721–850</a:t>
            </a:r>
          </a:p>
          <a:p>
            <a:pPr marL="914400" marR="0" lvl="2" indent="0" algn="l" defTabSz="914400" rtl="0" eaLnBrk="1" fontAlgn="auto" latinLnBrk="0" hangingPunct="1">
              <a:lnSpc>
                <a:spcPct val="90000"/>
              </a:lnSpc>
              <a:spcBef>
                <a:spcPts val="500"/>
              </a:spcBef>
              <a:spcAft>
                <a:spcPts val="0"/>
              </a:spcAft>
              <a:buClr>
                <a:srgbClr val="F6A6F4"/>
              </a:buClr>
              <a:buSzTx/>
              <a:buFont typeface="Courier New" panose="02070309020205020404" pitchFamily="49" charset="0"/>
              <a:buNone/>
              <a:tabLst/>
              <a:defRPr/>
            </a:pPr>
            <a:r>
              <a:rPr lang="en-US" sz="2800" dirty="0">
                <a:solidFill>
                  <a:srgbClr val="FFFFFF"/>
                </a:solidFill>
                <a:latin typeface="Poppins"/>
              </a:rPr>
              <a:t>Prime: 661–720</a:t>
            </a:r>
          </a:p>
          <a:p>
            <a:pPr marL="914400" marR="0" lvl="2" indent="0" algn="l" defTabSz="914400" rtl="0" eaLnBrk="1" fontAlgn="auto" latinLnBrk="0" hangingPunct="1">
              <a:lnSpc>
                <a:spcPct val="90000"/>
              </a:lnSpc>
              <a:spcBef>
                <a:spcPts val="500"/>
              </a:spcBef>
              <a:spcAft>
                <a:spcPts val="0"/>
              </a:spcAft>
              <a:buClr>
                <a:srgbClr val="F6A6F4"/>
              </a:buClr>
              <a:buSzTx/>
              <a:buFont typeface="Courier New" panose="02070309020205020404" pitchFamily="49" charset="0"/>
              <a:buNone/>
              <a:tabLst/>
              <a:defRPr/>
            </a:pPr>
            <a:r>
              <a:rPr lang="en-US" sz="2800" dirty="0">
                <a:solidFill>
                  <a:srgbClr val="FFFFFF"/>
                </a:solidFill>
                <a:latin typeface="Poppins"/>
              </a:rPr>
              <a:t>Near Prime: 621–660</a:t>
            </a:r>
          </a:p>
          <a:p>
            <a:pPr marL="914400" marR="0" lvl="2" indent="0" algn="l" defTabSz="914400" rtl="0" eaLnBrk="1" fontAlgn="auto" latinLnBrk="0" hangingPunct="1">
              <a:lnSpc>
                <a:spcPct val="90000"/>
              </a:lnSpc>
              <a:spcBef>
                <a:spcPts val="500"/>
              </a:spcBef>
              <a:spcAft>
                <a:spcPts val="0"/>
              </a:spcAft>
              <a:buClr>
                <a:srgbClr val="F6A6F4"/>
              </a:buClr>
              <a:buSzTx/>
              <a:buFont typeface="Courier New" panose="02070309020205020404" pitchFamily="49" charset="0"/>
              <a:buNone/>
              <a:tabLst/>
              <a:defRPr/>
            </a:pPr>
            <a:r>
              <a:rPr lang="en-US" sz="2800" dirty="0">
                <a:solidFill>
                  <a:srgbClr val="FFFFFF"/>
                </a:solidFill>
                <a:latin typeface="Poppins"/>
              </a:rPr>
              <a:t>Sub Prime: 581–620</a:t>
            </a:r>
          </a:p>
          <a:p>
            <a:pPr marL="914400" marR="0" lvl="2" indent="0" algn="l" defTabSz="914400" rtl="0" eaLnBrk="1" fontAlgn="auto" latinLnBrk="0" hangingPunct="1">
              <a:lnSpc>
                <a:spcPct val="90000"/>
              </a:lnSpc>
              <a:spcBef>
                <a:spcPts val="500"/>
              </a:spcBef>
              <a:spcAft>
                <a:spcPts val="0"/>
              </a:spcAft>
              <a:buClr>
                <a:srgbClr val="F6A6F4"/>
              </a:buClr>
              <a:buSzTx/>
              <a:buFont typeface="Courier New" panose="02070309020205020404" pitchFamily="49" charset="0"/>
              <a:buNone/>
              <a:tabLst/>
              <a:defRPr/>
            </a:pPr>
            <a:r>
              <a:rPr lang="en-US" sz="2800" dirty="0">
                <a:solidFill>
                  <a:srgbClr val="FFFFFF"/>
                </a:solidFill>
                <a:latin typeface="Poppins"/>
              </a:rPr>
              <a:t>Deep Subprime: &lt;580</a:t>
            </a:r>
          </a:p>
          <a:p>
            <a:pPr marL="228600" marR="0" lvl="0" indent="-347472" algn="l" defTabSz="914400" rtl="0" eaLnBrk="1" fontAlgn="auto" latinLnBrk="0" hangingPunct="1">
              <a:lnSpc>
                <a:spcPct val="90000"/>
              </a:lnSpc>
              <a:spcBef>
                <a:spcPts val="1000"/>
              </a:spcBef>
              <a:spcAft>
                <a:spcPts val="0"/>
              </a:spcAft>
              <a:buClr>
                <a:srgbClr val="F6A6F4"/>
              </a:buClr>
              <a:buSzTx/>
              <a:buFont typeface="Courier New" panose="02070309020205020404" pitchFamily="49" charset="0"/>
              <a:buChar char="o"/>
              <a:tabLst/>
              <a:defRPr/>
            </a:pPr>
            <a:r>
              <a:rPr lang="en-US" sz="2800" dirty="0" err="1">
                <a:solidFill>
                  <a:srgbClr val="FFFFFF"/>
                </a:solidFill>
                <a:latin typeface="Poppins"/>
              </a:rPr>
              <a:t>GeographyID</a:t>
            </a:r>
            <a:r>
              <a:rPr lang="en-US" sz="2800" dirty="0">
                <a:solidFill>
                  <a:srgbClr val="FFFFFF"/>
                </a:solidFill>
                <a:latin typeface="Poppins"/>
              </a:rPr>
              <a:t>: A numerical identifier that likely corresponds to a geographical location, such as a country or region.</a:t>
            </a:r>
          </a:p>
          <a:p>
            <a:pPr marL="228600" marR="0" lvl="0" indent="-347472" algn="l" defTabSz="914400" rtl="0" eaLnBrk="1" fontAlgn="auto" latinLnBrk="0" hangingPunct="1">
              <a:lnSpc>
                <a:spcPct val="90000"/>
              </a:lnSpc>
              <a:spcBef>
                <a:spcPts val="1000"/>
              </a:spcBef>
              <a:spcAft>
                <a:spcPts val="0"/>
              </a:spcAft>
              <a:buClr>
                <a:srgbClr val="F6A6F4"/>
              </a:buClr>
              <a:buSzTx/>
              <a:buFont typeface="Courier New" panose="02070309020205020404" pitchFamily="49" charset="0"/>
              <a:buChar char="o"/>
              <a:tabLst/>
              <a:defRPr/>
            </a:pPr>
            <a:r>
              <a:rPr lang="en-US" sz="2800" dirty="0" err="1">
                <a:solidFill>
                  <a:srgbClr val="FFFFFF"/>
                </a:solidFill>
                <a:latin typeface="Poppins"/>
              </a:rPr>
              <a:t>GenderID</a:t>
            </a:r>
            <a:r>
              <a:rPr lang="en-US" sz="2800" dirty="0">
                <a:solidFill>
                  <a:srgbClr val="FFFFFF"/>
                </a:solidFill>
                <a:latin typeface="Poppins"/>
              </a:rPr>
              <a:t>: A numerical identifier for the customer's gender, where for example, '1' could represent male and '2' could represent female.</a:t>
            </a:r>
          </a:p>
          <a:p>
            <a:pPr marL="228600" marR="0" lvl="0" indent="-347472" algn="l" defTabSz="914400" rtl="0" eaLnBrk="1" fontAlgn="auto" latinLnBrk="0" hangingPunct="1">
              <a:lnSpc>
                <a:spcPct val="90000"/>
              </a:lnSpc>
              <a:spcBef>
                <a:spcPts val="1000"/>
              </a:spcBef>
              <a:spcAft>
                <a:spcPts val="0"/>
              </a:spcAft>
              <a:buClr>
                <a:srgbClr val="F6A6F4"/>
              </a:buClr>
              <a:buSzTx/>
              <a:buFont typeface="Courier New" panose="02070309020205020404" pitchFamily="49" charset="0"/>
              <a:buChar char="o"/>
              <a:tabLst/>
              <a:defRPr/>
            </a:pPr>
            <a:r>
              <a:rPr lang="en-US" sz="2800" dirty="0">
                <a:solidFill>
                  <a:srgbClr val="FFFFFF"/>
                </a:solidFill>
                <a:latin typeface="Poppins"/>
              </a:rPr>
              <a:t>Age: The age of the customer.</a:t>
            </a:r>
          </a:p>
          <a:p>
            <a:pPr algn="just">
              <a:lnSpc>
                <a:spcPts val="2799"/>
              </a:lnSpc>
            </a:pPr>
            <a:endParaRPr lang="en-US" sz="1999" dirty="0">
              <a:solidFill>
                <a:srgbClr val="FFFFFF"/>
              </a:solidFill>
              <a:latin typeface="Poppi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6" name="TextBox 6"/>
          <p:cNvSpPr txBox="1"/>
          <p:nvPr/>
        </p:nvSpPr>
        <p:spPr>
          <a:xfrm>
            <a:off x="1066800" y="1104900"/>
            <a:ext cx="15240000" cy="8603830"/>
          </a:xfrm>
          <a:prstGeom prst="rect">
            <a:avLst/>
          </a:prstGeom>
        </p:spPr>
        <p:txBody>
          <a:bodyPr wrap="square" lIns="0" tIns="0" rIns="0" bIns="0" rtlCol="0" anchor="t">
            <a:spAutoFit/>
          </a:bodyPr>
          <a:lstStyle/>
          <a:p>
            <a:pPr marL="228600" marR="0" lvl="0" indent="-347472" algn="l" defTabSz="914400" rtl="0" eaLnBrk="1" fontAlgn="auto" latinLnBrk="0" hangingPunct="1">
              <a:lnSpc>
                <a:spcPct val="90000"/>
              </a:lnSpc>
              <a:spcBef>
                <a:spcPts val="1000"/>
              </a:spcBef>
              <a:spcAft>
                <a:spcPts val="0"/>
              </a:spcAft>
              <a:buClr>
                <a:srgbClr val="F6A6F4"/>
              </a:buClr>
              <a:buSzTx/>
              <a:buFont typeface="Courier New" panose="02070309020205020404" pitchFamily="49" charset="0"/>
              <a:buChar char="o"/>
              <a:tabLst/>
              <a:defRPr/>
            </a:pPr>
            <a:r>
              <a:rPr lang="en-US" sz="2800" dirty="0">
                <a:solidFill>
                  <a:srgbClr val="FFFFFF"/>
                </a:solidFill>
                <a:latin typeface="Poppins"/>
              </a:rPr>
              <a:t>Tenure: The number of years the customer has been with the bank.</a:t>
            </a:r>
          </a:p>
          <a:p>
            <a:pPr marL="228600" marR="0" lvl="0" indent="-347472" algn="l" defTabSz="914400" rtl="0" eaLnBrk="1" fontAlgn="auto" latinLnBrk="0" hangingPunct="1">
              <a:lnSpc>
                <a:spcPct val="90000"/>
              </a:lnSpc>
              <a:spcBef>
                <a:spcPts val="1000"/>
              </a:spcBef>
              <a:spcAft>
                <a:spcPts val="0"/>
              </a:spcAft>
              <a:buClr>
                <a:srgbClr val="F6A6F4"/>
              </a:buClr>
              <a:buSzTx/>
              <a:buFont typeface="Courier New" panose="02070309020205020404" pitchFamily="49" charset="0"/>
              <a:buChar char="o"/>
              <a:tabLst/>
              <a:defRPr/>
            </a:pPr>
            <a:r>
              <a:rPr lang="en-US" sz="2800" dirty="0">
                <a:solidFill>
                  <a:srgbClr val="FFFFFF"/>
                </a:solidFill>
                <a:latin typeface="Poppins"/>
              </a:rPr>
              <a:t>Balance: Current balance in the customer's account.</a:t>
            </a:r>
          </a:p>
          <a:p>
            <a:pPr marL="228600" marR="0" lvl="0" indent="-347472" algn="l" defTabSz="914400" rtl="0" eaLnBrk="1" fontAlgn="auto" latinLnBrk="0" hangingPunct="1">
              <a:lnSpc>
                <a:spcPct val="90000"/>
              </a:lnSpc>
              <a:spcBef>
                <a:spcPts val="1000"/>
              </a:spcBef>
              <a:spcAft>
                <a:spcPts val="0"/>
              </a:spcAft>
              <a:buClr>
                <a:srgbClr val="F6A6F4"/>
              </a:buClr>
              <a:buSzTx/>
              <a:buFont typeface="Courier New" panose="02070309020205020404" pitchFamily="49" charset="0"/>
              <a:buChar char="o"/>
              <a:tabLst/>
              <a:defRPr/>
            </a:pPr>
            <a:r>
              <a:rPr lang="en-US" sz="2800" dirty="0" err="1">
                <a:solidFill>
                  <a:srgbClr val="FFFFFF"/>
                </a:solidFill>
                <a:latin typeface="Poppins"/>
              </a:rPr>
              <a:t>NumOfProducts</a:t>
            </a:r>
            <a:r>
              <a:rPr lang="en-US" sz="2800" dirty="0">
                <a:solidFill>
                  <a:srgbClr val="FFFFFF"/>
                </a:solidFill>
                <a:latin typeface="Poppins"/>
              </a:rPr>
              <a:t>: refers to the number of products that a customer has purchased through the bank. </a:t>
            </a:r>
          </a:p>
          <a:p>
            <a:pPr marL="228600" marR="0" lvl="0" indent="-347472" algn="l" defTabSz="914400" rtl="0" eaLnBrk="1" fontAlgn="auto" latinLnBrk="0" hangingPunct="1">
              <a:lnSpc>
                <a:spcPct val="90000"/>
              </a:lnSpc>
              <a:spcBef>
                <a:spcPts val="1000"/>
              </a:spcBef>
              <a:spcAft>
                <a:spcPts val="0"/>
              </a:spcAft>
              <a:buClr>
                <a:srgbClr val="F6A6F4"/>
              </a:buClr>
              <a:buSzTx/>
              <a:buFont typeface="Courier New" panose="02070309020205020404" pitchFamily="49" charset="0"/>
              <a:buChar char="o"/>
              <a:tabLst/>
              <a:defRPr/>
            </a:pPr>
            <a:r>
              <a:rPr lang="en-US" sz="2800" dirty="0" err="1">
                <a:solidFill>
                  <a:srgbClr val="FFFFFF"/>
                </a:solidFill>
                <a:latin typeface="Poppins"/>
              </a:rPr>
              <a:t>HasCrCard</a:t>
            </a:r>
            <a:r>
              <a:rPr lang="en-US" sz="2800" dirty="0">
                <a:solidFill>
                  <a:srgbClr val="FFFFFF"/>
                </a:solidFill>
                <a:latin typeface="Poppins"/>
              </a:rPr>
              <a:t>: denotes whether or not a customer has a credit card. This column is also relevant, since people with a credit card are less likely to leave the bank.</a:t>
            </a:r>
          </a:p>
          <a:p>
            <a:pPr marL="1143000" marR="0" lvl="2" indent="-347472" algn="l" defTabSz="914400" rtl="0" eaLnBrk="1" fontAlgn="auto" latinLnBrk="0" hangingPunct="1">
              <a:lnSpc>
                <a:spcPct val="90000"/>
              </a:lnSpc>
              <a:spcBef>
                <a:spcPts val="500"/>
              </a:spcBef>
              <a:spcAft>
                <a:spcPts val="0"/>
              </a:spcAft>
              <a:buClr>
                <a:srgbClr val="F6A6F4"/>
              </a:buClr>
              <a:buSzTx/>
              <a:buFont typeface="Courier New" panose="02070309020205020404" pitchFamily="49" charset="0"/>
              <a:buChar char="o"/>
              <a:tabLst/>
              <a:defRPr/>
            </a:pPr>
            <a:r>
              <a:rPr lang="en-US" sz="2800" dirty="0">
                <a:solidFill>
                  <a:srgbClr val="FFFFFF"/>
                </a:solidFill>
                <a:latin typeface="Poppins"/>
              </a:rPr>
              <a:t>1 represents credit card holder</a:t>
            </a:r>
          </a:p>
          <a:p>
            <a:pPr marL="1143000" marR="0" lvl="2" indent="-347472" algn="l" defTabSz="914400" rtl="0" eaLnBrk="1" fontAlgn="auto" latinLnBrk="0" hangingPunct="1">
              <a:lnSpc>
                <a:spcPct val="90000"/>
              </a:lnSpc>
              <a:spcBef>
                <a:spcPts val="500"/>
              </a:spcBef>
              <a:spcAft>
                <a:spcPts val="0"/>
              </a:spcAft>
              <a:buClr>
                <a:srgbClr val="F6A6F4"/>
              </a:buClr>
              <a:buSzTx/>
              <a:buFont typeface="Courier New" panose="02070309020205020404" pitchFamily="49" charset="0"/>
              <a:buChar char="o"/>
              <a:tabLst/>
              <a:defRPr/>
            </a:pPr>
            <a:r>
              <a:rPr lang="en-US" sz="2800" dirty="0">
                <a:solidFill>
                  <a:srgbClr val="FFFFFF"/>
                </a:solidFill>
                <a:latin typeface="Poppins"/>
              </a:rPr>
              <a:t>0 represents non credit card holder</a:t>
            </a:r>
          </a:p>
          <a:p>
            <a:pPr marL="228600" marR="0" lvl="0" indent="-347472" algn="l" defTabSz="914400" rtl="0" eaLnBrk="1" fontAlgn="auto" latinLnBrk="0" hangingPunct="1">
              <a:lnSpc>
                <a:spcPct val="90000"/>
              </a:lnSpc>
              <a:spcBef>
                <a:spcPts val="1000"/>
              </a:spcBef>
              <a:spcAft>
                <a:spcPts val="0"/>
              </a:spcAft>
              <a:buClr>
                <a:srgbClr val="F6A6F4"/>
              </a:buClr>
              <a:buSzTx/>
              <a:buFont typeface="Courier New" panose="02070309020205020404" pitchFamily="49" charset="0"/>
              <a:buChar char="o"/>
              <a:tabLst/>
              <a:defRPr/>
            </a:pPr>
            <a:r>
              <a:rPr lang="en-US" sz="2800" dirty="0" err="1">
                <a:solidFill>
                  <a:srgbClr val="FFFFFF"/>
                </a:solidFill>
                <a:latin typeface="Poppins"/>
              </a:rPr>
              <a:t>IsActiveMember</a:t>
            </a:r>
            <a:r>
              <a:rPr lang="en-US" sz="2800" dirty="0">
                <a:solidFill>
                  <a:srgbClr val="FFFFFF"/>
                </a:solidFill>
                <a:latin typeface="Poppins"/>
              </a:rPr>
              <a:t>: active customers are less likely to leave the bank (as per the criteria defined by the bank for identifying the activeness).</a:t>
            </a:r>
          </a:p>
          <a:p>
            <a:pPr marL="1143000" marR="0" lvl="2" indent="-347472" algn="l" defTabSz="914400" rtl="0" eaLnBrk="1" fontAlgn="auto" latinLnBrk="0" hangingPunct="1">
              <a:lnSpc>
                <a:spcPct val="90000"/>
              </a:lnSpc>
              <a:spcBef>
                <a:spcPts val="500"/>
              </a:spcBef>
              <a:spcAft>
                <a:spcPts val="0"/>
              </a:spcAft>
              <a:buClr>
                <a:srgbClr val="F6A6F4"/>
              </a:buClr>
              <a:buSzTx/>
              <a:buFont typeface="Courier New" panose="02070309020205020404" pitchFamily="49" charset="0"/>
              <a:buChar char="o"/>
              <a:tabLst/>
              <a:defRPr/>
            </a:pPr>
            <a:r>
              <a:rPr lang="en-US" sz="2800" dirty="0">
                <a:solidFill>
                  <a:srgbClr val="FFFFFF"/>
                </a:solidFill>
                <a:latin typeface="Poppins"/>
              </a:rPr>
              <a:t>1 represents Active Member</a:t>
            </a:r>
          </a:p>
          <a:p>
            <a:pPr marL="1143000" marR="0" lvl="2" indent="-347472" algn="l" defTabSz="914400" rtl="0" eaLnBrk="1" fontAlgn="auto" latinLnBrk="0" hangingPunct="1">
              <a:lnSpc>
                <a:spcPct val="90000"/>
              </a:lnSpc>
              <a:spcBef>
                <a:spcPts val="500"/>
              </a:spcBef>
              <a:spcAft>
                <a:spcPts val="0"/>
              </a:spcAft>
              <a:buClr>
                <a:srgbClr val="F6A6F4"/>
              </a:buClr>
              <a:buSzTx/>
              <a:buFont typeface="Courier New" panose="02070309020205020404" pitchFamily="49" charset="0"/>
              <a:buChar char="o"/>
              <a:tabLst/>
              <a:defRPr/>
            </a:pPr>
            <a:r>
              <a:rPr lang="en-US" sz="2800" dirty="0">
                <a:solidFill>
                  <a:srgbClr val="FFFFFF"/>
                </a:solidFill>
                <a:latin typeface="Poppins"/>
              </a:rPr>
              <a:t>0 represents Inactive Member</a:t>
            </a:r>
          </a:p>
          <a:p>
            <a:pPr marL="228600" marR="0" lvl="0" indent="-347472" algn="l" defTabSz="914400" rtl="0" eaLnBrk="1" fontAlgn="auto" latinLnBrk="0" hangingPunct="1">
              <a:lnSpc>
                <a:spcPct val="90000"/>
              </a:lnSpc>
              <a:spcBef>
                <a:spcPts val="1000"/>
              </a:spcBef>
              <a:spcAft>
                <a:spcPts val="0"/>
              </a:spcAft>
              <a:buClr>
                <a:srgbClr val="F6A6F4"/>
              </a:buClr>
              <a:buSzTx/>
              <a:buFont typeface="Courier New" panose="02070309020205020404" pitchFamily="49" charset="0"/>
              <a:buChar char="o"/>
              <a:tabLst/>
              <a:defRPr/>
            </a:pPr>
            <a:r>
              <a:rPr lang="en-US" sz="2800" dirty="0">
                <a:solidFill>
                  <a:srgbClr val="FFFFFF"/>
                </a:solidFill>
                <a:latin typeface="Poppins"/>
              </a:rPr>
              <a:t>Estimated Salary: as with balance, people with lower salaries are more likely to leave the bank compared to those with higher salaries.</a:t>
            </a:r>
          </a:p>
          <a:p>
            <a:pPr marL="228600" marR="0" lvl="0" indent="-347472" algn="l" defTabSz="914400" rtl="0" eaLnBrk="1" fontAlgn="auto" latinLnBrk="0" hangingPunct="1">
              <a:lnSpc>
                <a:spcPct val="90000"/>
              </a:lnSpc>
              <a:spcBef>
                <a:spcPts val="1000"/>
              </a:spcBef>
              <a:spcAft>
                <a:spcPts val="0"/>
              </a:spcAft>
              <a:buClr>
                <a:srgbClr val="F6A6F4"/>
              </a:buClr>
              <a:buSzTx/>
              <a:buFont typeface="Courier New" panose="02070309020205020404" pitchFamily="49" charset="0"/>
              <a:buChar char="o"/>
              <a:tabLst/>
              <a:defRPr/>
            </a:pPr>
            <a:r>
              <a:rPr lang="en-US" sz="2800" dirty="0">
                <a:solidFill>
                  <a:srgbClr val="FFFFFF"/>
                </a:solidFill>
                <a:latin typeface="Poppins"/>
              </a:rPr>
              <a:t>Exited: whether or not the customer left the bank.</a:t>
            </a:r>
          </a:p>
          <a:p>
            <a:pPr marL="1143000" marR="0" lvl="2" indent="-347472" algn="l" defTabSz="914400" rtl="0" eaLnBrk="1" fontAlgn="auto" latinLnBrk="0" hangingPunct="1">
              <a:lnSpc>
                <a:spcPct val="90000"/>
              </a:lnSpc>
              <a:spcBef>
                <a:spcPts val="500"/>
              </a:spcBef>
              <a:spcAft>
                <a:spcPts val="0"/>
              </a:spcAft>
              <a:buClr>
                <a:srgbClr val="F6A6F4"/>
              </a:buClr>
              <a:buSzTx/>
              <a:buFont typeface="Courier New" panose="02070309020205020404" pitchFamily="49" charset="0"/>
              <a:buChar char="o"/>
              <a:tabLst/>
              <a:defRPr/>
            </a:pPr>
            <a:r>
              <a:rPr lang="en-US" sz="2800" dirty="0">
                <a:solidFill>
                  <a:srgbClr val="FFFFFF"/>
                </a:solidFill>
                <a:latin typeface="Poppins"/>
              </a:rPr>
              <a:t>0 represents Retain </a:t>
            </a:r>
          </a:p>
          <a:p>
            <a:pPr marL="1143000" marR="0" lvl="2" indent="-347472" algn="l" defTabSz="914400" rtl="0" eaLnBrk="1" fontAlgn="auto" latinLnBrk="0" hangingPunct="1">
              <a:lnSpc>
                <a:spcPct val="90000"/>
              </a:lnSpc>
              <a:spcBef>
                <a:spcPts val="500"/>
              </a:spcBef>
              <a:spcAft>
                <a:spcPts val="0"/>
              </a:spcAft>
              <a:buClr>
                <a:srgbClr val="F6A6F4"/>
              </a:buClr>
              <a:buSzTx/>
              <a:buFont typeface="Courier New" panose="02070309020205020404" pitchFamily="49" charset="0"/>
              <a:buChar char="o"/>
              <a:tabLst/>
              <a:defRPr/>
            </a:pPr>
            <a:r>
              <a:rPr lang="en-US" sz="2800" dirty="0">
                <a:solidFill>
                  <a:srgbClr val="FFFFFF"/>
                </a:solidFill>
                <a:latin typeface="Poppins"/>
              </a:rPr>
              <a:t>1 represents Exit</a:t>
            </a:r>
          </a:p>
          <a:p>
            <a:pPr marL="228600" marR="0" lvl="0" indent="-347472" algn="l" defTabSz="914400" rtl="0" eaLnBrk="1" fontAlgn="auto" latinLnBrk="0" hangingPunct="1">
              <a:lnSpc>
                <a:spcPct val="90000"/>
              </a:lnSpc>
              <a:spcBef>
                <a:spcPts val="1000"/>
              </a:spcBef>
              <a:spcAft>
                <a:spcPts val="0"/>
              </a:spcAft>
              <a:buClr>
                <a:srgbClr val="F6A6F4"/>
              </a:buClr>
              <a:buSzTx/>
              <a:buFont typeface="Courier New" panose="02070309020205020404" pitchFamily="49" charset="0"/>
              <a:buChar char="o"/>
              <a:tabLst/>
              <a:defRPr/>
            </a:pPr>
            <a:r>
              <a:rPr lang="en-US" sz="2800" dirty="0">
                <a:solidFill>
                  <a:srgbClr val="FFFFFF"/>
                </a:solidFill>
                <a:latin typeface="Poppins"/>
              </a:rPr>
              <a:t>Bank DOJ: date when the Customer associated/joined  with the bank.</a:t>
            </a:r>
          </a:p>
          <a:p>
            <a:pPr algn="just">
              <a:lnSpc>
                <a:spcPts val="2799"/>
              </a:lnSpc>
            </a:pPr>
            <a:endParaRPr lang="en-US" sz="1999" dirty="0">
              <a:solidFill>
                <a:srgbClr val="FFFFFF"/>
              </a:solidFill>
              <a:latin typeface="Poppins"/>
            </a:endParaRPr>
          </a:p>
        </p:txBody>
      </p:sp>
    </p:spTree>
    <p:extLst>
      <p:ext uri="{BB962C8B-B14F-4D97-AF65-F5344CB8AC3E}">
        <p14:creationId xmlns:p14="http://schemas.microsoft.com/office/powerpoint/2010/main" val="10979101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4" name="TextBox 4"/>
          <p:cNvSpPr txBox="1"/>
          <p:nvPr/>
        </p:nvSpPr>
        <p:spPr>
          <a:xfrm>
            <a:off x="9138586" y="441411"/>
            <a:ext cx="8645659" cy="782265"/>
          </a:xfrm>
          <a:prstGeom prst="rect">
            <a:avLst/>
          </a:prstGeom>
        </p:spPr>
        <p:txBody>
          <a:bodyPr wrap="square" lIns="0" tIns="0" rIns="0" bIns="0" rtlCol="0" anchor="t">
            <a:spAutoFit/>
          </a:bodyPr>
          <a:lstStyle/>
          <a:p>
            <a:pPr algn="l">
              <a:lnSpc>
                <a:spcPts val="6060"/>
              </a:lnSpc>
            </a:pPr>
            <a:r>
              <a:rPr lang="en-US" sz="6000" dirty="0">
                <a:solidFill>
                  <a:srgbClr val="FFFFFF"/>
                </a:solidFill>
                <a:latin typeface="Livvic Heavy Italics"/>
              </a:rPr>
              <a:t>DATA SCRUBBING</a:t>
            </a:r>
          </a:p>
        </p:txBody>
      </p:sp>
      <p:sp>
        <p:nvSpPr>
          <p:cNvPr id="5" name="TextBox 5"/>
          <p:cNvSpPr txBox="1"/>
          <p:nvPr/>
        </p:nvSpPr>
        <p:spPr>
          <a:xfrm>
            <a:off x="9273823" y="2585856"/>
            <a:ext cx="7718777" cy="700127"/>
          </a:xfrm>
          <a:prstGeom prst="rect">
            <a:avLst/>
          </a:prstGeom>
        </p:spPr>
        <p:txBody>
          <a:bodyPr wrap="square" lIns="0" tIns="0" rIns="0" bIns="0" rtlCol="0" anchor="t">
            <a:spAutoFit/>
          </a:bodyPr>
          <a:lstStyle/>
          <a:p>
            <a:pPr algn="just">
              <a:lnSpc>
                <a:spcPts val="2799"/>
              </a:lnSpc>
            </a:pPr>
            <a:r>
              <a:rPr lang="en-US" sz="1999" dirty="0">
                <a:solidFill>
                  <a:srgbClr val="FFFFFF"/>
                </a:solidFill>
                <a:latin typeface="Poppins"/>
              </a:rPr>
              <a:t>Identified and removed missing values in the active customers</a:t>
            </a:r>
          </a:p>
        </p:txBody>
      </p:sp>
      <p:sp>
        <p:nvSpPr>
          <p:cNvPr id="6" name="Freeform 6"/>
          <p:cNvSpPr/>
          <p:nvPr/>
        </p:nvSpPr>
        <p:spPr>
          <a:xfrm>
            <a:off x="1043151" y="1212678"/>
            <a:ext cx="7506225" cy="7506225"/>
          </a:xfrm>
          <a:custGeom>
            <a:avLst/>
            <a:gdLst/>
            <a:ahLst/>
            <a:cxnLst/>
            <a:rect l="l" t="t" r="r" b="b"/>
            <a:pathLst>
              <a:path w="7506225" h="7506225">
                <a:moveTo>
                  <a:pt x="0" y="0"/>
                </a:moveTo>
                <a:lnTo>
                  <a:pt x="7506224" y="0"/>
                </a:lnTo>
                <a:lnTo>
                  <a:pt x="7506224" y="7506225"/>
                </a:lnTo>
                <a:lnTo>
                  <a:pt x="0" y="7506225"/>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sp>
        <p:nvSpPr>
          <p:cNvPr id="7" name="Freeform 7"/>
          <p:cNvSpPr/>
          <p:nvPr/>
        </p:nvSpPr>
        <p:spPr>
          <a:xfrm>
            <a:off x="503754" y="673281"/>
            <a:ext cx="8585019" cy="8585019"/>
          </a:xfrm>
          <a:custGeom>
            <a:avLst/>
            <a:gdLst/>
            <a:ahLst/>
            <a:cxnLst/>
            <a:rect l="l" t="t" r="r" b="b"/>
            <a:pathLst>
              <a:path w="8585019" h="8585019">
                <a:moveTo>
                  <a:pt x="0" y="0"/>
                </a:moveTo>
                <a:lnTo>
                  <a:pt x="8585018" y="0"/>
                </a:lnTo>
                <a:lnTo>
                  <a:pt x="8585018" y="8585019"/>
                </a:lnTo>
                <a:lnTo>
                  <a:pt x="0" y="8585019"/>
                </a:lnTo>
                <a:lnTo>
                  <a:pt x="0" y="0"/>
                </a:lnTo>
                <a:close/>
              </a:path>
            </a:pathLst>
          </a:custGeom>
          <a:blipFill>
            <a:blip r:embed="rId2">
              <a:alphaModFix amt="40000"/>
              <a:extLst>
                <a:ext uri="{96DAC541-7B7A-43D3-8B79-37D633B846F1}">
                  <asvg:svgBlip xmlns:asvg="http://schemas.microsoft.com/office/drawing/2016/SVG/main" r:embed="rId3"/>
                </a:ext>
              </a:extLst>
            </a:blip>
            <a:stretch>
              <a:fillRect/>
            </a:stretch>
          </a:blipFill>
        </p:spPr>
      </p:sp>
      <p:grpSp>
        <p:nvGrpSpPr>
          <p:cNvPr id="8" name="Group 8"/>
          <p:cNvGrpSpPr/>
          <p:nvPr/>
        </p:nvGrpSpPr>
        <p:grpSpPr>
          <a:xfrm>
            <a:off x="1560538" y="1730066"/>
            <a:ext cx="6471450" cy="6471450"/>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10" name="TextBox 10"/>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294861" y="7670162"/>
            <a:ext cx="531354" cy="531354"/>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13" name="TextBox 13"/>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14" name="Group 14"/>
          <p:cNvGrpSpPr/>
          <p:nvPr/>
        </p:nvGrpSpPr>
        <p:grpSpPr>
          <a:xfrm>
            <a:off x="4264909" y="407604"/>
            <a:ext cx="531354" cy="531354"/>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666CF"/>
            </a:solidFill>
          </p:spPr>
        </p:sp>
        <p:sp>
          <p:nvSpPr>
            <p:cNvPr id="16" name="TextBox 16"/>
            <p:cNvSpPr txBox="1"/>
            <p:nvPr/>
          </p:nvSpPr>
          <p:spPr>
            <a:xfrm>
              <a:off x="76200" y="19050"/>
              <a:ext cx="660400" cy="717550"/>
            </a:xfrm>
            <a:prstGeom prst="rect">
              <a:avLst/>
            </a:prstGeom>
          </p:spPr>
          <p:txBody>
            <a:bodyPr lIns="50800" tIns="50800" rIns="50800" bIns="50800" rtlCol="0" anchor="ctr"/>
            <a:lstStyle/>
            <a:p>
              <a:pPr algn="ctr">
                <a:lnSpc>
                  <a:spcPts val="2659"/>
                </a:lnSpc>
                <a:spcBef>
                  <a:spcPct val="0"/>
                </a:spcBef>
              </a:pPr>
              <a:endParaRPr/>
            </a:p>
          </p:txBody>
        </p:sp>
      </p:grpSp>
      <p:grpSp>
        <p:nvGrpSpPr>
          <p:cNvPr id="17" name="Group 17"/>
          <p:cNvGrpSpPr/>
          <p:nvPr/>
        </p:nvGrpSpPr>
        <p:grpSpPr>
          <a:xfrm>
            <a:off x="2011265" y="2180803"/>
            <a:ext cx="5569997" cy="5569975"/>
            <a:chOff x="0" y="0"/>
            <a:chExt cx="6350000" cy="6349975"/>
          </a:xfrm>
        </p:grpSpPr>
        <p:sp>
          <p:nvSpPr>
            <p:cNvPr id="18" name="Freeform 18"/>
            <p:cNvSpPr/>
            <p:nvPr/>
          </p:nvSpPr>
          <p:spPr>
            <a:xfrm>
              <a:off x="0" y="0"/>
              <a:ext cx="6350000" cy="6349975"/>
            </a:xfrm>
            <a:custGeom>
              <a:avLst/>
              <a:gdLst/>
              <a:ahLst/>
              <a:cxnLst/>
              <a:rect l="l" t="t" r="r" b="b"/>
              <a:pathLst>
                <a:path w="6350000" h="6349975">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l="-55540" r="-55540"/>
              </a:stretch>
            </a:blipFill>
          </p:spPr>
        </p:sp>
      </p:grpSp>
      <p:sp>
        <p:nvSpPr>
          <p:cNvPr id="25" name="TextBox 6">
            <a:extLst>
              <a:ext uri="{FF2B5EF4-FFF2-40B4-BE49-F238E27FC236}">
                <a16:creationId xmlns:a16="http://schemas.microsoft.com/office/drawing/2014/main" id="{C966B0F4-4E68-BD53-7DDF-905BFB5440BE}"/>
              </a:ext>
            </a:extLst>
          </p:cNvPr>
          <p:cNvSpPr txBox="1"/>
          <p:nvPr/>
        </p:nvSpPr>
        <p:spPr>
          <a:xfrm>
            <a:off x="9244744" y="1881741"/>
            <a:ext cx="3937856" cy="341055"/>
          </a:xfrm>
          <a:prstGeom prst="rect">
            <a:avLst/>
          </a:prstGeom>
        </p:spPr>
        <p:txBody>
          <a:bodyPr wrap="square" lIns="0" tIns="0" rIns="0" bIns="0" rtlCol="0" anchor="t">
            <a:spAutoFit/>
          </a:bodyPr>
          <a:lstStyle/>
          <a:p>
            <a:pPr marL="0" lvl="0" indent="0" algn="l">
              <a:lnSpc>
                <a:spcPts val="2774"/>
              </a:lnSpc>
              <a:spcBef>
                <a:spcPct val="0"/>
              </a:spcBef>
            </a:pPr>
            <a:r>
              <a:rPr lang="en-US" sz="1999" b="1" u="sng" dirty="0">
                <a:solidFill>
                  <a:srgbClr val="FFFFFF"/>
                </a:solidFill>
                <a:latin typeface="Poppins"/>
              </a:rPr>
              <a:t>Handling Missing Values:</a:t>
            </a:r>
          </a:p>
        </p:txBody>
      </p:sp>
      <p:sp>
        <p:nvSpPr>
          <p:cNvPr id="26" name="TextBox 34">
            <a:extLst>
              <a:ext uri="{FF2B5EF4-FFF2-40B4-BE49-F238E27FC236}">
                <a16:creationId xmlns:a16="http://schemas.microsoft.com/office/drawing/2014/main" id="{753100DB-6D33-D62A-48AD-064FA8A15877}"/>
              </a:ext>
            </a:extLst>
          </p:cNvPr>
          <p:cNvSpPr txBox="1"/>
          <p:nvPr/>
        </p:nvSpPr>
        <p:spPr>
          <a:xfrm>
            <a:off x="9304636" y="3793395"/>
            <a:ext cx="4213577" cy="341055"/>
          </a:xfrm>
          <a:prstGeom prst="rect">
            <a:avLst/>
          </a:prstGeom>
        </p:spPr>
        <p:txBody>
          <a:bodyPr wrap="square" lIns="0" tIns="0" rIns="0" bIns="0" rtlCol="0" anchor="t">
            <a:spAutoFit/>
          </a:bodyPr>
          <a:lstStyle/>
          <a:p>
            <a:pPr marL="0" lvl="0" indent="0" algn="l">
              <a:lnSpc>
                <a:spcPts val="2774"/>
              </a:lnSpc>
              <a:spcBef>
                <a:spcPct val="0"/>
              </a:spcBef>
            </a:pPr>
            <a:r>
              <a:rPr lang="en-US" sz="1999" b="1" u="sng" dirty="0">
                <a:solidFill>
                  <a:srgbClr val="FFFFFF"/>
                </a:solidFill>
                <a:latin typeface="Poppins"/>
              </a:rPr>
              <a:t>Data Consistency:</a:t>
            </a:r>
          </a:p>
        </p:txBody>
      </p:sp>
      <p:sp>
        <p:nvSpPr>
          <p:cNvPr id="27" name="TextBox 35">
            <a:extLst>
              <a:ext uri="{FF2B5EF4-FFF2-40B4-BE49-F238E27FC236}">
                <a16:creationId xmlns:a16="http://schemas.microsoft.com/office/drawing/2014/main" id="{A2D5A4D8-6D0C-3E38-7ECB-66BB5AB977FB}"/>
              </a:ext>
            </a:extLst>
          </p:cNvPr>
          <p:cNvSpPr txBox="1"/>
          <p:nvPr/>
        </p:nvSpPr>
        <p:spPr>
          <a:xfrm>
            <a:off x="9273823" y="4504981"/>
            <a:ext cx="8585018" cy="2136419"/>
          </a:xfrm>
          <a:prstGeom prst="rect">
            <a:avLst/>
          </a:prstGeom>
        </p:spPr>
        <p:txBody>
          <a:bodyPr wrap="square" lIns="0" tIns="0" rIns="0" bIns="0" rtlCol="0" anchor="t">
            <a:spAutoFit/>
          </a:bodyPr>
          <a:lstStyle/>
          <a:p>
            <a:pPr marL="434050" lvl="1" indent="-217025" algn="l">
              <a:lnSpc>
                <a:spcPts val="2774"/>
              </a:lnSpc>
              <a:buFont typeface="Arial"/>
              <a:buChar char="•"/>
            </a:pPr>
            <a:r>
              <a:rPr lang="en-US" sz="1999" dirty="0">
                <a:solidFill>
                  <a:srgbClr val="FFFFFF"/>
                </a:solidFill>
                <a:latin typeface="Poppins"/>
              </a:rPr>
              <a:t>Cleaned special characters from the Surname column using string manipulation functions.</a:t>
            </a:r>
          </a:p>
          <a:p>
            <a:pPr marL="434050" lvl="1" indent="-217025" algn="l">
              <a:lnSpc>
                <a:spcPts val="2774"/>
              </a:lnSpc>
              <a:buFont typeface="Arial"/>
              <a:buChar char="•"/>
            </a:pPr>
            <a:r>
              <a:rPr lang="en-US" sz="1999" dirty="0">
                <a:solidFill>
                  <a:srgbClr val="FFFFFF"/>
                </a:solidFill>
                <a:latin typeface="Poppins"/>
              </a:rPr>
              <a:t>Ensured correct data types for critical columns:</a:t>
            </a:r>
          </a:p>
          <a:p>
            <a:pPr marL="434050" lvl="1" indent="-217025" algn="l">
              <a:lnSpc>
                <a:spcPts val="2774"/>
              </a:lnSpc>
              <a:buFont typeface="Arial"/>
              <a:buChar char="•"/>
            </a:pPr>
            <a:r>
              <a:rPr lang="en-US" sz="1999" dirty="0">
                <a:solidFill>
                  <a:srgbClr val="FFFFFF"/>
                </a:solidFill>
                <a:latin typeface="Poppins"/>
              </a:rPr>
              <a:t>Converted numeric values in the </a:t>
            </a:r>
            <a:r>
              <a:rPr lang="en-US" sz="1999" dirty="0" err="1">
                <a:solidFill>
                  <a:srgbClr val="FFFFFF"/>
                </a:solidFill>
                <a:latin typeface="Poppins"/>
              </a:rPr>
              <a:t>Bank_DOJ</a:t>
            </a:r>
            <a:r>
              <a:rPr lang="en-US" sz="1999" dirty="0">
                <a:solidFill>
                  <a:srgbClr val="FFFFFF"/>
                </a:solidFill>
                <a:latin typeface="Poppins"/>
              </a:rPr>
              <a:t> column to date format.</a:t>
            </a:r>
          </a:p>
          <a:p>
            <a:pPr marL="434050" lvl="1" indent="-217025" algn="l">
              <a:lnSpc>
                <a:spcPts val="2774"/>
              </a:lnSpc>
              <a:buFont typeface="Arial"/>
              <a:buChar char="•"/>
            </a:pPr>
            <a:r>
              <a:rPr lang="en-US" sz="1999" dirty="0">
                <a:solidFill>
                  <a:srgbClr val="FFFFFF"/>
                </a:solidFill>
                <a:latin typeface="Poppins"/>
              </a:rPr>
              <a:t>Converted numeric values in the Age column to text format.</a:t>
            </a:r>
          </a:p>
        </p:txBody>
      </p:sp>
      <p:sp>
        <p:nvSpPr>
          <p:cNvPr id="28" name="TextBox 36">
            <a:extLst>
              <a:ext uri="{FF2B5EF4-FFF2-40B4-BE49-F238E27FC236}">
                <a16:creationId xmlns:a16="http://schemas.microsoft.com/office/drawing/2014/main" id="{7D91A2A4-ED38-C573-C49B-39E0AB49CEEB}"/>
              </a:ext>
            </a:extLst>
          </p:cNvPr>
          <p:cNvSpPr txBox="1"/>
          <p:nvPr/>
        </p:nvSpPr>
        <p:spPr>
          <a:xfrm>
            <a:off x="9304636" y="7000870"/>
            <a:ext cx="5110813" cy="338169"/>
          </a:xfrm>
          <a:prstGeom prst="rect">
            <a:avLst/>
          </a:prstGeom>
        </p:spPr>
        <p:txBody>
          <a:bodyPr wrap="square" lIns="0" tIns="0" rIns="0" bIns="0" rtlCol="0" anchor="t">
            <a:spAutoFit/>
          </a:bodyPr>
          <a:lstStyle/>
          <a:p>
            <a:pPr marL="0" lvl="0" indent="0" algn="l">
              <a:lnSpc>
                <a:spcPts val="2774"/>
              </a:lnSpc>
              <a:spcBef>
                <a:spcPct val="0"/>
              </a:spcBef>
            </a:pPr>
            <a:r>
              <a:rPr lang="en-US" sz="1999" b="1" u="sng" dirty="0">
                <a:solidFill>
                  <a:srgbClr val="FFFFFF"/>
                </a:solidFill>
                <a:latin typeface="Poppins"/>
              </a:rPr>
              <a:t>Inconsistency Correction</a:t>
            </a:r>
            <a:r>
              <a:rPr lang="en-US" sz="2010" spc="197" dirty="0">
                <a:solidFill>
                  <a:srgbClr val="231F20"/>
                </a:solidFill>
                <a:latin typeface="Montserrat Light Bold"/>
              </a:rPr>
              <a:t>:</a:t>
            </a:r>
          </a:p>
        </p:txBody>
      </p:sp>
      <p:sp>
        <p:nvSpPr>
          <p:cNvPr id="29" name="TextBox 37">
            <a:extLst>
              <a:ext uri="{FF2B5EF4-FFF2-40B4-BE49-F238E27FC236}">
                <a16:creationId xmlns:a16="http://schemas.microsoft.com/office/drawing/2014/main" id="{8F0065C2-BE73-DFB3-088C-83C9F62E2D11}"/>
              </a:ext>
            </a:extLst>
          </p:cNvPr>
          <p:cNvSpPr txBox="1"/>
          <p:nvPr/>
        </p:nvSpPr>
        <p:spPr>
          <a:xfrm>
            <a:off x="9088773" y="7594818"/>
            <a:ext cx="7903827" cy="1410194"/>
          </a:xfrm>
          <a:prstGeom prst="rect">
            <a:avLst/>
          </a:prstGeom>
        </p:spPr>
        <p:txBody>
          <a:bodyPr wrap="square" lIns="0" tIns="0" rIns="0" bIns="0" rtlCol="0" anchor="t">
            <a:spAutoFit/>
          </a:bodyPr>
          <a:lstStyle/>
          <a:p>
            <a:pPr marL="434050" lvl="1" indent="-217025" algn="l">
              <a:lnSpc>
                <a:spcPts val="2774"/>
              </a:lnSpc>
              <a:buFont typeface="Arial"/>
              <a:buChar char="•"/>
            </a:pPr>
            <a:r>
              <a:rPr lang="en-US" sz="1999" dirty="0">
                <a:solidFill>
                  <a:srgbClr val="FFFFFF"/>
                </a:solidFill>
                <a:latin typeface="Poppins"/>
              </a:rPr>
              <a:t>Detected and rectified 735 rows where exited customers were incorrectly marked as active.</a:t>
            </a:r>
          </a:p>
          <a:p>
            <a:pPr marL="434050" lvl="1" indent="-217025" algn="l">
              <a:lnSpc>
                <a:spcPts val="2774"/>
              </a:lnSpc>
              <a:buFont typeface="Arial"/>
              <a:buChar char="•"/>
            </a:pPr>
            <a:r>
              <a:rPr lang="en-US" sz="1999" dirty="0">
                <a:solidFill>
                  <a:srgbClr val="FFFFFF"/>
                </a:solidFill>
                <a:latin typeface="Poppins"/>
              </a:rPr>
              <a:t>SQL query used to update the </a:t>
            </a:r>
            <a:r>
              <a:rPr lang="en-US" sz="1999" dirty="0" err="1">
                <a:solidFill>
                  <a:srgbClr val="FFFFFF"/>
                </a:solidFill>
                <a:latin typeface="Poppins"/>
              </a:rPr>
              <a:t>IsActiveMember</a:t>
            </a:r>
            <a:r>
              <a:rPr lang="en-US" sz="1999" dirty="0">
                <a:solidFill>
                  <a:srgbClr val="FFFFFF"/>
                </a:solidFill>
                <a:latin typeface="Poppins"/>
              </a:rPr>
              <a:t> column for accurate churn status.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4" name="TextBox 4"/>
          <p:cNvSpPr txBox="1"/>
          <p:nvPr/>
        </p:nvSpPr>
        <p:spPr>
          <a:xfrm>
            <a:off x="2209800" y="723900"/>
            <a:ext cx="14325600" cy="712952"/>
          </a:xfrm>
          <a:prstGeom prst="rect">
            <a:avLst/>
          </a:prstGeom>
        </p:spPr>
        <p:txBody>
          <a:bodyPr wrap="square" lIns="0" tIns="0" rIns="0" bIns="0" rtlCol="0" anchor="t">
            <a:spAutoFit/>
          </a:bodyPr>
          <a:lstStyle/>
          <a:p>
            <a:pPr algn="l">
              <a:lnSpc>
                <a:spcPts val="5519"/>
              </a:lnSpc>
            </a:pPr>
            <a:r>
              <a:rPr lang="en-US" sz="5999" u="sng" spc="479" dirty="0">
                <a:solidFill>
                  <a:srgbClr val="FFFFFF"/>
                </a:solidFill>
                <a:latin typeface="Livvic Heavy"/>
              </a:rPr>
              <a:t>KEY INSIGHTS OF OBJECTIVES</a:t>
            </a:r>
          </a:p>
        </p:txBody>
      </p:sp>
      <p:sp>
        <p:nvSpPr>
          <p:cNvPr id="6" name="TextBox 6"/>
          <p:cNvSpPr txBox="1"/>
          <p:nvPr/>
        </p:nvSpPr>
        <p:spPr>
          <a:xfrm>
            <a:off x="228601" y="2019300"/>
            <a:ext cx="10972800" cy="8269443"/>
          </a:xfrm>
          <a:prstGeom prst="rect">
            <a:avLst/>
          </a:prstGeom>
        </p:spPr>
        <p:txBody>
          <a:bodyPr wrap="square" lIns="0" tIns="0" rIns="0" bIns="0" rtlCol="0" anchor="t">
            <a:spAutoFit/>
          </a:bodyPr>
          <a:lstStyle/>
          <a:p>
            <a:pPr marL="442594" lvl="1" indent="-221297" algn="l">
              <a:lnSpc>
                <a:spcPts val="2828"/>
              </a:lnSpc>
              <a:buAutoNum type="arabicPeriod"/>
            </a:pPr>
            <a:r>
              <a:rPr lang="en-US" sz="2800" dirty="0">
                <a:solidFill>
                  <a:srgbClr val="FFFFFF"/>
                </a:solidFill>
                <a:latin typeface="Poppins"/>
              </a:rPr>
              <a:t>Analyzed total, average, max, and min balances across France, Spain, and Germany.</a:t>
            </a:r>
          </a:p>
          <a:p>
            <a:pPr marL="442594" lvl="1" indent="-221297" algn="l">
              <a:lnSpc>
                <a:spcPts val="2828"/>
              </a:lnSpc>
              <a:buAutoNum type="arabicPeriod"/>
            </a:pPr>
            <a:endParaRPr lang="en-US" sz="2800" dirty="0">
              <a:solidFill>
                <a:srgbClr val="FFFFFF"/>
              </a:solidFill>
              <a:latin typeface="Poppins"/>
            </a:endParaRPr>
          </a:p>
          <a:p>
            <a:pPr marL="442594" lvl="1" indent="-221297" algn="l">
              <a:lnSpc>
                <a:spcPts val="2828"/>
              </a:lnSpc>
              <a:buAutoNum type="arabicPeriod"/>
            </a:pPr>
            <a:r>
              <a:rPr lang="en-US" sz="2800" dirty="0">
                <a:solidFill>
                  <a:srgbClr val="FFFFFF"/>
                </a:solidFill>
                <a:latin typeface="Poppins"/>
              </a:rPr>
              <a:t>Identified top 5 customers with highest estimated salaries in the last quarter.</a:t>
            </a:r>
          </a:p>
          <a:p>
            <a:pPr marL="442594" lvl="1" indent="-221297" algn="l">
              <a:lnSpc>
                <a:spcPts val="2828"/>
              </a:lnSpc>
              <a:buAutoNum type="arabicPeriod"/>
            </a:pPr>
            <a:endParaRPr lang="en-US" sz="2800" dirty="0">
              <a:solidFill>
                <a:srgbClr val="FFFFFF"/>
              </a:solidFill>
              <a:latin typeface="Poppins"/>
            </a:endParaRPr>
          </a:p>
          <a:p>
            <a:pPr marL="442594" lvl="1" indent="-221297" algn="l">
              <a:lnSpc>
                <a:spcPts val="2828"/>
              </a:lnSpc>
              <a:buAutoNum type="arabicPeriod"/>
            </a:pPr>
            <a:r>
              <a:rPr lang="en-US" sz="2800" dirty="0">
                <a:solidFill>
                  <a:srgbClr val="FFFFFF"/>
                </a:solidFill>
                <a:latin typeface="Poppins"/>
              </a:rPr>
              <a:t>Found that customers with a credit card use an average number of products.</a:t>
            </a:r>
          </a:p>
          <a:p>
            <a:pPr marL="442594" lvl="1" indent="-221297" algn="l">
              <a:lnSpc>
                <a:spcPts val="2828"/>
              </a:lnSpc>
              <a:buAutoNum type="arabicPeriod"/>
            </a:pPr>
            <a:endParaRPr lang="en-US" sz="2800" dirty="0">
              <a:solidFill>
                <a:srgbClr val="FFFFFF"/>
              </a:solidFill>
              <a:latin typeface="Poppins"/>
            </a:endParaRPr>
          </a:p>
          <a:p>
            <a:pPr marL="442594" lvl="1" indent="-221297" algn="l">
              <a:lnSpc>
                <a:spcPts val="2828"/>
              </a:lnSpc>
              <a:buAutoNum type="arabicPeriod"/>
            </a:pPr>
            <a:r>
              <a:rPr lang="en-US" sz="2800" dirty="0">
                <a:solidFill>
                  <a:srgbClr val="FFFFFF"/>
                </a:solidFill>
                <a:latin typeface="Poppins"/>
              </a:rPr>
              <a:t>Calculated churn rates for female and male customers for the most recent year.</a:t>
            </a:r>
          </a:p>
          <a:p>
            <a:pPr marL="442594" lvl="1" indent="-221297" algn="l">
              <a:lnSpc>
                <a:spcPts val="2828"/>
              </a:lnSpc>
              <a:buAutoNum type="arabicPeriod"/>
            </a:pPr>
            <a:endParaRPr lang="en-US" sz="2800" dirty="0">
              <a:solidFill>
                <a:srgbClr val="FFFFFF"/>
              </a:solidFill>
              <a:latin typeface="Poppins"/>
            </a:endParaRPr>
          </a:p>
          <a:p>
            <a:pPr marL="442594" lvl="1" indent="-221297" algn="l">
              <a:lnSpc>
                <a:spcPts val="2828"/>
              </a:lnSpc>
              <a:buAutoNum type="arabicPeriod"/>
            </a:pPr>
            <a:r>
              <a:rPr lang="en-US" sz="2800" dirty="0">
                <a:solidFill>
                  <a:srgbClr val="FFFFFF"/>
                </a:solidFill>
                <a:latin typeface="Poppins"/>
              </a:rPr>
              <a:t>Compared average credit scores between exited and retained customers.</a:t>
            </a:r>
          </a:p>
          <a:p>
            <a:pPr marL="442594" lvl="1" indent="-221297" algn="l">
              <a:lnSpc>
                <a:spcPts val="2828"/>
              </a:lnSpc>
              <a:buAutoNum type="arabicPeriod"/>
            </a:pPr>
            <a:endParaRPr lang="en-US" sz="2800" dirty="0">
              <a:solidFill>
                <a:srgbClr val="FFFFFF"/>
              </a:solidFill>
              <a:latin typeface="Poppins"/>
            </a:endParaRPr>
          </a:p>
          <a:p>
            <a:pPr marL="442594" lvl="1" indent="-221297" algn="l">
              <a:lnSpc>
                <a:spcPts val="2828"/>
              </a:lnSpc>
              <a:buAutoNum type="arabicPeriod"/>
            </a:pPr>
            <a:r>
              <a:rPr lang="en-US" sz="2800" dirty="0">
                <a:solidFill>
                  <a:srgbClr val="FFFFFF"/>
                </a:solidFill>
                <a:latin typeface="Poppins"/>
              </a:rPr>
              <a:t>Customers with a credit score below 580 have the highest exit rate.</a:t>
            </a:r>
          </a:p>
          <a:p>
            <a:pPr marL="442594" lvl="1" indent="-221297" algn="l">
              <a:lnSpc>
                <a:spcPts val="2828"/>
              </a:lnSpc>
              <a:buAutoNum type="arabicPeriod"/>
            </a:pPr>
            <a:endParaRPr lang="en-US" sz="2800" dirty="0">
              <a:solidFill>
                <a:srgbClr val="FFFFFF"/>
              </a:solidFill>
              <a:latin typeface="Poppins"/>
            </a:endParaRPr>
          </a:p>
          <a:p>
            <a:pPr marL="442594" lvl="1" indent="-221297" algn="l">
              <a:lnSpc>
                <a:spcPts val="2828"/>
              </a:lnSpc>
              <a:buAutoNum type="arabicPeriod"/>
            </a:pPr>
            <a:r>
              <a:rPr lang="en-US" sz="2800" dirty="0">
                <a:solidFill>
                  <a:srgbClr val="FFFFFF"/>
                </a:solidFill>
                <a:latin typeface="Poppins"/>
              </a:rPr>
              <a:t>France has the most active customers with a tenure &gt; 5 years.</a:t>
            </a:r>
          </a:p>
          <a:p>
            <a:pPr marL="442594" lvl="1" indent="-221297" algn="l">
              <a:lnSpc>
                <a:spcPts val="2828"/>
              </a:lnSpc>
              <a:buAutoNum type="arabicPeriod"/>
            </a:pPr>
            <a:endParaRPr lang="en-US" sz="2800" dirty="0">
              <a:solidFill>
                <a:srgbClr val="FFFFFF"/>
              </a:solidFill>
              <a:latin typeface="Poppins"/>
            </a:endParaRPr>
          </a:p>
          <a:p>
            <a:pPr marL="442594" lvl="1" indent="-221297" algn="l">
              <a:lnSpc>
                <a:spcPts val="2828"/>
              </a:lnSpc>
              <a:buAutoNum type="arabicPeriod"/>
            </a:pPr>
            <a:r>
              <a:rPr lang="en-US" sz="2800" dirty="0">
                <a:solidFill>
                  <a:srgbClr val="FFFFFF"/>
                </a:solidFill>
                <a:latin typeface="Poppins"/>
              </a:rPr>
              <a:t>Both credit card holders and non-holders show similar churn rates.</a:t>
            </a:r>
          </a:p>
        </p:txBody>
      </p:sp>
      <p:pic>
        <p:nvPicPr>
          <p:cNvPr id="7" name="Picture 6">
            <a:extLst>
              <a:ext uri="{FF2B5EF4-FFF2-40B4-BE49-F238E27FC236}">
                <a16:creationId xmlns:a16="http://schemas.microsoft.com/office/drawing/2014/main" id="{51ED9B63-0789-C7B4-03FF-36876CBFF7FF}"/>
              </a:ext>
            </a:extLst>
          </p:cNvPr>
          <p:cNvPicPr>
            <a:picLocks noChangeAspect="1"/>
          </p:cNvPicPr>
          <p:nvPr/>
        </p:nvPicPr>
        <p:blipFill>
          <a:blip r:embed="rId2"/>
          <a:stretch>
            <a:fillRect/>
          </a:stretch>
        </p:blipFill>
        <p:spPr>
          <a:xfrm>
            <a:off x="11734801" y="3009900"/>
            <a:ext cx="6175204" cy="4495800"/>
          </a:xfrm>
          <a:prstGeom prst="rect">
            <a:avLst/>
          </a:prstGeom>
        </p:spPr>
      </p:pic>
    </p:spTree>
    <p:extLst>
      <p:ext uri="{BB962C8B-B14F-4D97-AF65-F5344CB8AC3E}">
        <p14:creationId xmlns:p14="http://schemas.microsoft.com/office/powerpoint/2010/main" val="28808594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4" name="TextBox 4"/>
          <p:cNvSpPr txBox="1"/>
          <p:nvPr/>
        </p:nvSpPr>
        <p:spPr>
          <a:xfrm>
            <a:off x="2209800" y="723900"/>
            <a:ext cx="14325600" cy="712952"/>
          </a:xfrm>
          <a:prstGeom prst="rect">
            <a:avLst/>
          </a:prstGeom>
        </p:spPr>
        <p:txBody>
          <a:bodyPr wrap="square" lIns="0" tIns="0" rIns="0" bIns="0" rtlCol="0" anchor="t">
            <a:spAutoFit/>
          </a:bodyPr>
          <a:lstStyle/>
          <a:p>
            <a:pPr algn="l">
              <a:lnSpc>
                <a:spcPts val="5519"/>
              </a:lnSpc>
            </a:pPr>
            <a:r>
              <a:rPr lang="en-US" sz="5999" u="sng" spc="479" dirty="0">
                <a:solidFill>
                  <a:srgbClr val="FFFFFF"/>
                </a:solidFill>
                <a:latin typeface="Livvic Heavy"/>
              </a:rPr>
              <a:t>KEY INSIGHTS OF SUBJECTIVES</a:t>
            </a:r>
          </a:p>
        </p:txBody>
      </p:sp>
      <p:sp>
        <p:nvSpPr>
          <p:cNvPr id="6" name="TextBox 6"/>
          <p:cNvSpPr txBox="1"/>
          <p:nvPr/>
        </p:nvSpPr>
        <p:spPr>
          <a:xfrm>
            <a:off x="377995" y="2552700"/>
            <a:ext cx="10899605" cy="6833153"/>
          </a:xfrm>
          <a:prstGeom prst="rect">
            <a:avLst/>
          </a:prstGeom>
        </p:spPr>
        <p:txBody>
          <a:bodyPr wrap="square" lIns="0" tIns="0" rIns="0" bIns="0" rtlCol="0" anchor="t">
            <a:spAutoFit/>
          </a:bodyPr>
          <a:lstStyle/>
          <a:p>
            <a:pPr marL="442594" lvl="1" indent="-221297" algn="l">
              <a:lnSpc>
                <a:spcPts val="2828"/>
              </a:lnSpc>
              <a:buAutoNum type="arabicPeriod"/>
            </a:pPr>
            <a:r>
              <a:rPr lang="en-US" sz="2800" dirty="0">
                <a:solidFill>
                  <a:srgbClr val="FFFFFF"/>
                </a:solidFill>
                <a:latin typeface="Poppins"/>
              </a:rPr>
              <a:t>Data discrepancies, such as exited customers marked as active, need resolution to ensure accurate analysis.</a:t>
            </a:r>
          </a:p>
          <a:p>
            <a:pPr marL="442594" lvl="1" indent="-221297" algn="l">
              <a:lnSpc>
                <a:spcPts val="2828"/>
              </a:lnSpc>
              <a:buAutoNum type="arabicPeriod"/>
            </a:pPr>
            <a:endParaRPr lang="en-US" sz="2800" dirty="0">
              <a:solidFill>
                <a:srgbClr val="FFFFFF"/>
              </a:solidFill>
              <a:latin typeface="Poppins"/>
            </a:endParaRPr>
          </a:p>
          <a:p>
            <a:pPr marL="442594" lvl="1" indent="-221297" algn="l">
              <a:lnSpc>
                <a:spcPts val="2828"/>
              </a:lnSpc>
              <a:buAutoNum type="arabicPeriod"/>
            </a:pPr>
            <a:r>
              <a:rPr lang="en-US" sz="2800" dirty="0">
                <a:solidFill>
                  <a:srgbClr val="FFFFFF"/>
                </a:solidFill>
                <a:latin typeface="Poppins"/>
              </a:rPr>
              <a:t>Weak correlation between salary and balance suggests other factors significantly influence balance</a:t>
            </a:r>
          </a:p>
          <a:p>
            <a:pPr marL="442594" lvl="1" indent="-221297" algn="l">
              <a:lnSpc>
                <a:spcPts val="2828"/>
              </a:lnSpc>
              <a:buAutoNum type="arabicPeriod"/>
            </a:pPr>
            <a:endParaRPr lang="en-US" sz="2800" dirty="0">
              <a:solidFill>
                <a:srgbClr val="FFFFFF"/>
              </a:solidFill>
              <a:latin typeface="Poppins"/>
            </a:endParaRPr>
          </a:p>
          <a:p>
            <a:pPr marL="442594" lvl="1" indent="-221297" algn="l">
              <a:lnSpc>
                <a:spcPts val="2828"/>
              </a:lnSpc>
              <a:buAutoNum type="arabicPeriod"/>
            </a:pPr>
            <a:r>
              <a:rPr lang="en-US" sz="2800" dirty="0">
                <a:solidFill>
                  <a:srgbClr val="FFFFFF"/>
                </a:solidFill>
                <a:latin typeface="Poppins"/>
              </a:rPr>
              <a:t>Variables like balance, estimated salary, and credit score are crucial in predicting customer churn.</a:t>
            </a:r>
          </a:p>
          <a:p>
            <a:pPr marL="442594" lvl="1" indent="-221297" algn="l">
              <a:lnSpc>
                <a:spcPts val="2828"/>
              </a:lnSpc>
              <a:buAutoNum type="arabicPeriod"/>
            </a:pPr>
            <a:endParaRPr lang="en-US" sz="2800" dirty="0">
              <a:solidFill>
                <a:srgbClr val="FFFFFF"/>
              </a:solidFill>
              <a:latin typeface="Poppins"/>
            </a:endParaRPr>
          </a:p>
          <a:p>
            <a:pPr marL="442594" lvl="1" indent="-221297" algn="l">
              <a:lnSpc>
                <a:spcPts val="2828"/>
              </a:lnSpc>
              <a:buAutoNum type="arabicPeriod"/>
            </a:pPr>
            <a:r>
              <a:rPr lang="en-US" sz="2800" dirty="0">
                <a:solidFill>
                  <a:srgbClr val="FFFFFF"/>
                </a:solidFill>
                <a:latin typeface="Poppins"/>
              </a:rPr>
              <a:t> Understanding the average tenure and balance of customers provides insights into customer lifetime value and retention strategies.</a:t>
            </a:r>
          </a:p>
          <a:p>
            <a:pPr marL="442594" lvl="1" indent="-221297" algn="l">
              <a:lnSpc>
                <a:spcPts val="2828"/>
              </a:lnSpc>
              <a:buAutoNum type="arabicPeriod"/>
            </a:pPr>
            <a:endParaRPr lang="en-US" sz="2800" dirty="0">
              <a:solidFill>
                <a:srgbClr val="FFFFFF"/>
              </a:solidFill>
              <a:latin typeface="Poppins"/>
            </a:endParaRPr>
          </a:p>
          <a:p>
            <a:pPr marL="442594" lvl="1" indent="-221297" algn="l">
              <a:lnSpc>
                <a:spcPts val="2828"/>
              </a:lnSpc>
              <a:buAutoNum type="arabicPeriod"/>
            </a:pPr>
            <a:r>
              <a:rPr lang="en-US" sz="2800" dirty="0">
                <a:solidFill>
                  <a:srgbClr val="FFFFFF"/>
                </a:solidFill>
                <a:latin typeface="Poppins"/>
              </a:rPr>
              <a:t>Regional differences in customer </a:t>
            </a:r>
            <a:r>
              <a:rPr lang="en-US" sz="2800" dirty="0" err="1">
                <a:solidFill>
                  <a:srgbClr val="FFFFFF"/>
                </a:solidFill>
                <a:latin typeface="Poppins"/>
              </a:rPr>
              <a:t>behaviour</a:t>
            </a:r>
            <a:r>
              <a:rPr lang="en-US" sz="2800" dirty="0">
                <a:solidFill>
                  <a:srgbClr val="FFFFFF"/>
                </a:solidFill>
                <a:latin typeface="Poppins"/>
              </a:rPr>
              <a:t> and balances suggest the need for tailored regional strategies.</a:t>
            </a:r>
          </a:p>
          <a:p>
            <a:pPr marL="442594" lvl="1" indent="-221297" algn="l">
              <a:lnSpc>
                <a:spcPts val="2828"/>
              </a:lnSpc>
              <a:buAutoNum type="arabicPeriod"/>
            </a:pPr>
            <a:endParaRPr lang="en-US" sz="2800" dirty="0">
              <a:solidFill>
                <a:srgbClr val="FFFFFF"/>
              </a:solidFill>
              <a:latin typeface="Poppins"/>
            </a:endParaRPr>
          </a:p>
          <a:p>
            <a:pPr marL="442594" lvl="1" indent="-221297" algn="l">
              <a:lnSpc>
                <a:spcPts val="2828"/>
              </a:lnSpc>
              <a:buAutoNum type="arabicPeriod"/>
            </a:pPr>
            <a:r>
              <a:rPr lang="en-US" sz="2800" dirty="0">
                <a:solidFill>
                  <a:srgbClr val="FFFFFF"/>
                </a:solidFill>
                <a:latin typeface="Poppins"/>
              </a:rPr>
              <a:t>Customers who engage with more bank products are less likely to churn, highlighting the importance of cross-selling.</a:t>
            </a:r>
          </a:p>
        </p:txBody>
      </p:sp>
      <p:pic>
        <p:nvPicPr>
          <p:cNvPr id="3" name="Picture 2">
            <a:extLst>
              <a:ext uri="{FF2B5EF4-FFF2-40B4-BE49-F238E27FC236}">
                <a16:creationId xmlns:a16="http://schemas.microsoft.com/office/drawing/2014/main" id="{45A6662C-7E95-4AE8-892D-1AFD0471923E}"/>
              </a:ext>
            </a:extLst>
          </p:cNvPr>
          <p:cNvPicPr>
            <a:picLocks noChangeAspect="1"/>
          </p:cNvPicPr>
          <p:nvPr/>
        </p:nvPicPr>
        <p:blipFill>
          <a:blip r:embed="rId2"/>
          <a:stretch>
            <a:fillRect/>
          </a:stretch>
        </p:blipFill>
        <p:spPr>
          <a:xfrm>
            <a:off x="12039600" y="2247900"/>
            <a:ext cx="5638800" cy="7315983"/>
          </a:xfrm>
          <a:prstGeom prst="rect">
            <a:avLst/>
          </a:prstGeom>
        </p:spPr>
      </p:pic>
    </p:spTree>
    <p:extLst>
      <p:ext uri="{BB962C8B-B14F-4D97-AF65-F5344CB8AC3E}">
        <p14:creationId xmlns:p14="http://schemas.microsoft.com/office/powerpoint/2010/main" val="27876572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
        <p:cNvGrpSpPr/>
        <p:nvPr/>
      </p:nvGrpSpPr>
      <p:grpSpPr>
        <a:xfrm>
          <a:off x="0" y="0"/>
          <a:ext cx="0" cy="0"/>
          <a:chOff x="0" y="0"/>
          <a:chExt cx="0" cy="0"/>
        </a:xfrm>
      </p:grpSpPr>
      <p:sp>
        <p:nvSpPr>
          <p:cNvPr id="4" name="TextBox 4"/>
          <p:cNvSpPr txBox="1"/>
          <p:nvPr/>
        </p:nvSpPr>
        <p:spPr>
          <a:xfrm>
            <a:off x="533400" y="419100"/>
            <a:ext cx="17907000" cy="712952"/>
          </a:xfrm>
          <a:prstGeom prst="rect">
            <a:avLst/>
          </a:prstGeom>
        </p:spPr>
        <p:txBody>
          <a:bodyPr wrap="square" lIns="0" tIns="0" rIns="0" bIns="0" rtlCol="0" anchor="t">
            <a:spAutoFit/>
          </a:bodyPr>
          <a:lstStyle/>
          <a:p>
            <a:pPr algn="ctr">
              <a:lnSpc>
                <a:spcPts val="5519"/>
              </a:lnSpc>
            </a:pPr>
            <a:r>
              <a:rPr lang="en-US" sz="5999" u="sng" spc="479" dirty="0">
                <a:solidFill>
                  <a:srgbClr val="FFFFFF"/>
                </a:solidFill>
                <a:latin typeface="Livvic Heavy"/>
              </a:rPr>
              <a:t>CUSTOMER VS CHURN RATE YEARS</a:t>
            </a:r>
          </a:p>
        </p:txBody>
      </p:sp>
      <p:sp>
        <p:nvSpPr>
          <p:cNvPr id="6" name="TextBox 6"/>
          <p:cNvSpPr txBox="1"/>
          <p:nvPr/>
        </p:nvSpPr>
        <p:spPr>
          <a:xfrm>
            <a:off x="377995" y="3238501"/>
            <a:ext cx="9299405" cy="3016210"/>
          </a:xfrm>
          <a:prstGeom prst="rect">
            <a:avLst/>
          </a:prstGeom>
        </p:spPr>
        <p:txBody>
          <a:bodyPr wrap="square" lIns="0" tIns="0" rIns="0" bIns="0" rtlCol="0" anchor="t">
            <a:spAutoFit/>
          </a:bodyPr>
          <a:lstStyle/>
          <a:p>
            <a:pPr marL="457200" indent="-457200">
              <a:buFont typeface="Arial" panose="020B0604020202020204" pitchFamily="34" charset="0"/>
              <a:buChar char="•"/>
            </a:pPr>
            <a:r>
              <a:rPr lang="en-US" sz="2800" dirty="0">
                <a:solidFill>
                  <a:schemeClr val="bg1"/>
                </a:solidFill>
                <a:latin typeface="Poppins" panose="00000500000000000000" pitchFamily="2" charset="0"/>
                <a:cs typeface="Poppins" panose="00000500000000000000" pitchFamily="2" charset="0"/>
              </a:rPr>
              <a:t>The increase in new customers joining the bank each year is a positive trend, indicating potential growth opportunities.</a:t>
            </a:r>
          </a:p>
          <a:p>
            <a:pPr marL="457200" indent="-457200">
              <a:buFont typeface="Arial" panose="020B0604020202020204" pitchFamily="34" charset="0"/>
              <a:buChar char="•"/>
            </a:pPr>
            <a:endParaRPr lang="en-US" sz="2800" dirty="0">
              <a:solidFill>
                <a:schemeClr val="bg1"/>
              </a:solidFill>
              <a:latin typeface="Poppins" panose="00000500000000000000" pitchFamily="2" charset="0"/>
              <a:cs typeface="Poppins" panose="00000500000000000000" pitchFamily="2" charset="0"/>
            </a:endParaRPr>
          </a:p>
          <a:p>
            <a:pPr marL="457200" indent="-457200">
              <a:buFont typeface="Arial" panose="020B0604020202020204" pitchFamily="34" charset="0"/>
              <a:buChar char="•"/>
            </a:pPr>
            <a:r>
              <a:rPr lang="en-US" sz="2800" dirty="0">
                <a:solidFill>
                  <a:schemeClr val="bg1"/>
                </a:solidFill>
                <a:latin typeface="Poppins" panose="00000500000000000000" pitchFamily="2" charset="0"/>
                <a:cs typeface="Poppins" panose="00000500000000000000" pitchFamily="2" charset="0"/>
              </a:rPr>
              <a:t>However, the constant churn rate suggests that while new customers are joining, the bank is struggling to retain them.</a:t>
            </a:r>
          </a:p>
        </p:txBody>
      </p:sp>
      <p:sp>
        <p:nvSpPr>
          <p:cNvPr id="2" name="Text Placeholder 2">
            <a:extLst>
              <a:ext uri="{FF2B5EF4-FFF2-40B4-BE49-F238E27FC236}">
                <a16:creationId xmlns:a16="http://schemas.microsoft.com/office/drawing/2014/main" id="{0F9E733E-63CB-C4AA-460F-EAA41B2C6CFE}"/>
              </a:ext>
            </a:extLst>
          </p:cNvPr>
          <p:cNvSpPr>
            <a:spLocks noGrp="1"/>
          </p:cNvSpPr>
          <p:nvPr/>
        </p:nvSpPr>
        <p:spPr>
          <a:xfrm>
            <a:off x="685800" y="2400301"/>
            <a:ext cx="5638800" cy="533399"/>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Clr>
                <a:schemeClr val="accent6"/>
              </a:buClr>
              <a:buFont typeface="Courier New" panose="02070309020205020404" pitchFamily="49" charset="0"/>
              <a:buNone/>
              <a:defRPr sz="2400" b="1" kern="1200">
                <a:solidFill>
                  <a:schemeClr val="bg1"/>
                </a:solidFill>
                <a:latin typeface="+mj-lt"/>
                <a:ea typeface="+mn-ea"/>
                <a:cs typeface="Segoe UI" panose="020B0502040204020203" pitchFamily="34" charset="0"/>
              </a:defRPr>
            </a:lvl1pPr>
            <a:lvl2pPr marL="457200" indent="0" algn="l" defTabSz="914400" rtl="0" eaLnBrk="1" latinLnBrk="0" hangingPunct="1">
              <a:lnSpc>
                <a:spcPct val="90000"/>
              </a:lnSpc>
              <a:spcBef>
                <a:spcPts val="500"/>
              </a:spcBef>
              <a:buClr>
                <a:schemeClr val="accent6"/>
              </a:buClr>
              <a:buFont typeface="Courier New" panose="02070309020205020404" pitchFamily="49" charset="0"/>
              <a:buNone/>
              <a:defRPr sz="2000" b="1" kern="1200">
                <a:solidFill>
                  <a:schemeClr val="bg1"/>
                </a:solidFill>
                <a:latin typeface="+mn-lt"/>
                <a:ea typeface="+mn-ea"/>
                <a:cs typeface="Segoe UI" panose="020B0502040204020203" pitchFamily="34" charset="0"/>
              </a:defRPr>
            </a:lvl2pPr>
            <a:lvl3pPr marL="914400" indent="0" algn="l" defTabSz="914400" rtl="0" eaLnBrk="1" latinLnBrk="0" hangingPunct="1">
              <a:lnSpc>
                <a:spcPct val="90000"/>
              </a:lnSpc>
              <a:spcBef>
                <a:spcPts val="500"/>
              </a:spcBef>
              <a:buClr>
                <a:schemeClr val="accent6"/>
              </a:buClr>
              <a:buFont typeface="Courier New" panose="02070309020205020404" pitchFamily="49" charset="0"/>
              <a:buNone/>
              <a:defRPr sz="1800" b="1" kern="1200">
                <a:solidFill>
                  <a:schemeClr val="bg1"/>
                </a:solidFill>
                <a:latin typeface="+mn-lt"/>
                <a:ea typeface="+mn-ea"/>
                <a:cs typeface="Segoe UI" panose="020B0502040204020203" pitchFamily="34" charset="0"/>
              </a:defRPr>
            </a:lvl3pPr>
            <a:lvl4pPr marL="1371600" indent="0" algn="l" defTabSz="914400" rtl="0" eaLnBrk="1" latinLnBrk="0" hangingPunct="1">
              <a:lnSpc>
                <a:spcPct val="90000"/>
              </a:lnSpc>
              <a:spcBef>
                <a:spcPts val="500"/>
              </a:spcBef>
              <a:buClr>
                <a:schemeClr val="accent6"/>
              </a:buClr>
              <a:buFont typeface="Courier New" panose="02070309020205020404" pitchFamily="49" charset="0"/>
              <a:buNone/>
              <a:defRPr sz="1600" b="1" kern="1200">
                <a:solidFill>
                  <a:schemeClr val="bg1"/>
                </a:solidFill>
                <a:latin typeface="+mn-lt"/>
                <a:ea typeface="+mn-ea"/>
                <a:cs typeface="Segoe UI" panose="020B0502040204020203" pitchFamily="34" charset="0"/>
              </a:defRPr>
            </a:lvl4pPr>
            <a:lvl5pPr marL="1828800" indent="0" algn="l" defTabSz="914400" rtl="0" eaLnBrk="1" latinLnBrk="0" hangingPunct="1">
              <a:lnSpc>
                <a:spcPct val="90000"/>
              </a:lnSpc>
              <a:spcBef>
                <a:spcPts val="500"/>
              </a:spcBef>
              <a:buClr>
                <a:schemeClr val="accent6"/>
              </a:buClr>
              <a:buFont typeface="Courier New" panose="02070309020205020404" pitchFamily="49" charset="0"/>
              <a:buNone/>
              <a:defRPr sz="1600" b="1" kern="1200">
                <a:solidFill>
                  <a:schemeClr val="bg1"/>
                </a:solidFill>
                <a:latin typeface="+mn-lt"/>
                <a:ea typeface="+mn-ea"/>
                <a:cs typeface="Segoe UI" panose="020B0502040204020203" pitchFamily="34" charset="0"/>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sz="2800" u="sng" dirty="0">
                <a:latin typeface="Poppins" panose="00000500000000000000" pitchFamily="2" charset="0"/>
                <a:cs typeface="Poppins" panose="00000500000000000000" pitchFamily="2" charset="0"/>
              </a:rPr>
              <a:t>Customer years</a:t>
            </a:r>
          </a:p>
        </p:txBody>
      </p:sp>
      <p:sp>
        <p:nvSpPr>
          <p:cNvPr id="5" name="Text Placeholder 2">
            <a:extLst>
              <a:ext uri="{FF2B5EF4-FFF2-40B4-BE49-F238E27FC236}">
                <a16:creationId xmlns:a16="http://schemas.microsoft.com/office/drawing/2014/main" id="{51549155-861F-D662-F2A2-4A7367D4E474}"/>
              </a:ext>
            </a:extLst>
          </p:cNvPr>
          <p:cNvSpPr>
            <a:spLocks noGrp="1"/>
          </p:cNvSpPr>
          <p:nvPr/>
        </p:nvSpPr>
        <p:spPr>
          <a:xfrm>
            <a:off x="685800" y="6559512"/>
            <a:ext cx="5029200" cy="565188"/>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Clr>
                <a:schemeClr val="accent6"/>
              </a:buClr>
              <a:buFont typeface="Courier New" panose="02070309020205020404" pitchFamily="49" charset="0"/>
              <a:buNone/>
              <a:defRPr sz="2400" b="1" kern="1200">
                <a:solidFill>
                  <a:schemeClr val="bg1"/>
                </a:solidFill>
                <a:latin typeface="+mj-lt"/>
                <a:ea typeface="+mn-ea"/>
                <a:cs typeface="Segoe UI" panose="020B0502040204020203" pitchFamily="34" charset="0"/>
              </a:defRPr>
            </a:lvl1pPr>
            <a:lvl2pPr marL="457200" indent="0" algn="l" defTabSz="914400" rtl="0" eaLnBrk="1" latinLnBrk="0" hangingPunct="1">
              <a:lnSpc>
                <a:spcPct val="90000"/>
              </a:lnSpc>
              <a:spcBef>
                <a:spcPts val="500"/>
              </a:spcBef>
              <a:buClr>
                <a:schemeClr val="accent6"/>
              </a:buClr>
              <a:buFont typeface="Courier New" panose="02070309020205020404" pitchFamily="49" charset="0"/>
              <a:buNone/>
              <a:defRPr sz="2000" b="1" kern="1200">
                <a:solidFill>
                  <a:schemeClr val="bg1"/>
                </a:solidFill>
                <a:latin typeface="+mn-lt"/>
                <a:ea typeface="+mn-ea"/>
                <a:cs typeface="Segoe UI" panose="020B0502040204020203" pitchFamily="34" charset="0"/>
              </a:defRPr>
            </a:lvl2pPr>
            <a:lvl3pPr marL="914400" indent="0" algn="l" defTabSz="914400" rtl="0" eaLnBrk="1" latinLnBrk="0" hangingPunct="1">
              <a:lnSpc>
                <a:spcPct val="90000"/>
              </a:lnSpc>
              <a:spcBef>
                <a:spcPts val="500"/>
              </a:spcBef>
              <a:buClr>
                <a:schemeClr val="accent6"/>
              </a:buClr>
              <a:buFont typeface="Courier New" panose="02070309020205020404" pitchFamily="49" charset="0"/>
              <a:buNone/>
              <a:defRPr sz="1800" b="1" kern="1200">
                <a:solidFill>
                  <a:schemeClr val="bg1"/>
                </a:solidFill>
                <a:latin typeface="+mn-lt"/>
                <a:ea typeface="+mn-ea"/>
                <a:cs typeface="Segoe UI" panose="020B0502040204020203" pitchFamily="34" charset="0"/>
              </a:defRPr>
            </a:lvl3pPr>
            <a:lvl4pPr marL="1371600" indent="0" algn="l" defTabSz="914400" rtl="0" eaLnBrk="1" latinLnBrk="0" hangingPunct="1">
              <a:lnSpc>
                <a:spcPct val="90000"/>
              </a:lnSpc>
              <a:spcBef>
                <a:spcPts val="500"/>
              </a:spcBef>
              <a:buClr>
                <a:schemeClr val="accent6"/>
              </a:buClr>
              <a:buFont typeface="Courier New" panose="02070309020205020404" pitchFamily="49" charset="0"/>
              <a:buNone/>
              <a:defRPr sz="1600" b="1" kern="1200">
                <a:solidFill>
                  <a:schemeClr val="bg1"/>
                </a:solidFill>
                <a:latin typeface="+mn-lt"/>
                <a:ea typeface="+mn-ea"/>
                <a:cs typeface="Segoe UI" panose="020B0502040204020203" pitchFamily="34" charset="0"/>
              </a:defRPr>
            </a:lvl4pPr>
            <a:lvl5pPr marL="1828800" indent="0" algn="l" defTabSz="914400" rtl="0" eaLnBrk="1" latinLnBrk="0" hangingPunct="1">
              <a:lnSpc>
                <a:spcPct val="90000"/>
              </a:lnSpc>
              <a:spcBef>
                <a:spcPts val="500"/>
              </a:spcBef>
              <a:buClr>
                <a:schemeClr val="accent6"/>
              </a:buClr>
              <a:buFont typeface="Courier New" panose="02070309020205020404" pitchFamily="49" charset="0"/>
              <a:buNone/>
              <a:defRPr sz="1600" b="1" kern="1200">
                <a:solidFill>
                  <a:schemeClr val="bg1"/>
                </a:solidFill>
                <a:latin typeface="+mn-lt"/>
                <a:ea typeface="+mn-ea"/>
                <a:cs typeface="Segoe UI" panose="020B0502040204020203" pitchFamily="34" charset="0"/>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sz="2800" u="sng" dirty="0">
                <a:latin typeface="Poppins" panose="00000500000000000000" pitchFamily="2" charset="0"/>
                <a:cs typeface="Poppins" panose="00000500000000000000" pitchFamily="2" charset="0"/>
              </a:rPr>
              <a:t>Churn Rate years</a:t>
            </a:r>
          </a:p>
        </p:txBody>
      </p:sp>
      <p:sp>
        <p:nvSpPr>
          <p:cNvPr id="8" name="TextBox 7">
            <a:extLst>
              <a:ext uri="{FF2B5EF4-FFF2-40B4-BE49-F238E27FC236}">
                <a16:creationId xmlns:a16="http://schemas.microsoft.com/office/drawing/2014/main" id="{EECF1207-79CE-AF45-5A37-B842B58A1904}"/>
              </a:ext>
            </a:extLst>
          </p:cNvPr>
          <p:cNvSpPr txBox="1"/>
          <p:nvPr/>
        </p:nvSpPr>
        <p:spPr>
          <a:xfrm>
            <a:off x="377995" y="7277100"/>
            <a:ext cx="10975806" cy="1815882"/>
          </a:xfrm>
          <a:prstGeom prst="rect">
            <a:avLst/>
          </a:prstGeom>
          <a:noFill/>
        </p:spPr>
        <p:txBody>
          <a:bodyPr wrap="square">
            <a:spAutoFit/>
          </a:bodyPr>
          <a:lstStyle/>
          <a:p>
            <a:pPr marL="285750" indent="-285750">
              <a:buFont typeface="Arial" panose="020B0604020202020204" pitchFamily="34" charset="0"/>
              <a:buChar char="•"/>
            </a:pPr>
            <a:r>
              <a:rPr lang="en-US" sz="2800" dirty="0">
                <a:solidFill>
                  <a:schemeClr val="bg1"/>
                </a:solidFill>
                <a:latin typeface="Poppins" panose="00000500000000000000" pitchFamily="2" charset="0"/>
                <a:cs typeface="Poppins" panose="00000500000000000000" pitchFamily="2" charset="0"/>
              </a:rPr>
              <a:t>Fluctuations in churn rates occurred, but overall, the rate has stabilized.</a:t>
            </a:r>
          </a:p>
          <a:p>
            <a:pPr marL="285750" indent="-285750">
              <a:buFont typeface="Arial" panose="020B0604020202020204" pitchFamily="34" charset="0"/>
              <a:buChar char="•"/>
            </a:pPr>
            <a:endParaRPr lang="en-US" sz="2800" dirty="0">
              <a:solidFill>
                <a:schemeClr val="bg1"/>
              </a:solidFill>
              <a:latin typeface="Poppins" panose="00000500000000000000" pitchFamily="2" charset="0"/>
              <a:cs typeface="Poppins" panose="00000500000000000000" pitchFamily="2" charset="0"/>
            </a:endParaRPr>
          </a:p>
          <a:p>
            <a:pPr marL="285750" indent="-285750">
              <a:buFont typeface="Arial" panose="020B0604020202020204" pitchFamily="34" charset="0"/>
              <a:buChar char="•"/>
            </a:pPr>
            <a:r>
              <a:rPr lang="en-US" sz="2800" dirty="0">
                <a:solidFill>
                  <a:schemeClr val="bg1"/>
                </a:solidFill>
                <a:latin typeface="Poppins" panose="00000500000000000000" pitchFamily="2" charset="0"/>
                <a:cs typeface="Poppins" panose="00000500000000000000" pitchFamily="2" charset="0"/>
              </a:rPr>
              <a:t>Minor increase in 2017, but stabilized in subsequent years.</a:t>
            </a:r>
            <a:endParaRPr lang="en-IN" sz="2800" dirty="0">
              <a:solidFill>
                <a:schemeClr val="bg1"/>
              </a:solidFill>
              <a:latin typeface="Poppins" panose="00000500000000000000" pitchFamily="2" charset="0"/>
              <a:cs typeface="Poppins" panose="00000500000000000000" pitchFamily="2" charset="0"/>
            </a:endParaRPr>
          </a:p>
        </p:txBody>
      </p:sp>
      <p:pic>
        <p:nvPicPr>
          <p:cNvPr id="10" name="Picture 9">
            <a:extLst>
              <a:ext uri="{FF2B5EF4-FFF2-40B4-BE49-F238E27FC236}">
                <a16:creationId xmlns:a16="http://schemas.microsoft.com/office/drawing/2014/main" id="{EDB58C9F-F9D5-1412-B89B-536A36B8D8E7}"/>
              </a:ext>
            </a:extLst>
          </p:cNvPr>
          <p:cNvPicPr>
            <a:picLocks noChangeAspect="1"/>
          </p:cNvPicPr>
          <p:nvPr/>
        </p:nvPicPr>
        <p:blipFill>
          <a:blip r:embed="rId2"/>
          <a:stretch>
            <a:fillRect/>
          </a:stretch>
        </p:blipFill>
        <p:spPr>
          <a:xfrm>
            <a:off x="11565194" y="1984924"/>
            <a:ext cx="5486400" cy="3560548"/>
          </a:xfrm>
          <a:prstGeom prst="rect">
            <a:avLst/>
          </a:prstGeom>
        </p:spPr>
      </p:pic>
      <p:pic>
        <p:nvPicPr>
          <p:cNvPr id="12" name="Picture 11">
            <a:extLst>
              <a:ext uri="{FF2B5EF4-FFF2-40B4-BE49-F238E27FC236}">
                <a16:creationId xmlns:a16="http://schemas.microsoft.com/office/drawing/2014/main" id="{F52F57C6-5EFA-C169-45A8-37D79E11C3FD}"/>
              </a:ext>
            </a:extLst>
          </p:cNvPr>
          <p:cNvPicPr>
            <a:picLocks noChangeAspect="1"/>
          </p:cNvPicPr>
          <p:nvPr/>
        </p:nvPicPr>
        <p:blipFill>
          <a:blip r:embed="rId3"/>
          <a:stretch>
            <a:fillRect/>
          </a:stretch>
        </p:blipFill>
        <p:spPr>
          <a:xfrm>
            <a:off x="11565194" y="6069953"/>
            <a:ext cx="5486400" cy="3880292"/>
          </a:xfrm>
          <a:prstGeom prst="rect">
            <a:avLst/>
          </a:prstGeom>
        </p:spPr>
      </p:pic>
    </p:spTree>
    <p:extLst>
      <p:ext uri="{BB962C8B-B14F-4D97-AF65-F5344CB8AC3E}">
        <p14:creationId xmlns:p14="http://schemas.microsoft.com/office/powerpoint/2010/main" val="24790872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1575</TotalTime>
  <Words>1139</Words>
  <Application>Microsoft Office PowerPoint</Application>
  <PresentationFormat>Custom</PresentationFormat>
  <Paragraphs>97</Paragraphs>
  <Slides>13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Arial</vt:lpstr>
      <vt:lpstr>Calibri</vt:lpstr>
      <vt:lpstr>Montserrat Light Bold</vt:lpstr>
      <vt:lpstr>Poppins</vt:lpstr>
      <vt:lpstr>Livvic Heavy Italics</vt:lpstr>
      <vt:lpstr>Courier New</vt:lpstr>
      <vt:lpstr>Archivo Black</vt:lpstr>
      <vt:lpstr>Livvic Heavy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Priya Tyagi</dc:creator>
  <cp:lastModifiedBy>Priya Tyagi</cp:lastModifiedBy>
  <cp:revision>6</cp:revision>
  <dcterms:created xsi:type="dcterms:W3CDTF">2006-08-16T00:00:00Z</dcterms:created>
  <dcterms:modified xsi:type="dcterms:W3CDTF">2024-06-21T20:38:51Z</dcterms:modified>
  <dc:identifier>DAGIssJwgTQ</dc:identifier>
</cp:coreProperties>
</file>

<file path=docProps/thumbnail.jpeg>
</file>